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316" r:id="rId2"/>
    <p:sldId id="362" r:id="rId3"/>
    <p:sldId id="271" r:id="rId4"/>
    <p:sldId id="340" r:id="rId5"/>
    <p:sldId id="364" r:id="rId6"/>
    <p:sldId id="356" r:id="rId7"/>
    <p:sldId id="363" r:id="rId8"/>
    <p:sldId id="359" r:id="rId9"/>
    <p:sldId id="360" r:id="rId10"/>
    <p:sldId id="368" r:id="rId11"/>
    <p:sldId id="371" r:id="rId12"/>
    <p:sldId id="370" r:id="rId13"/>
    <p:sldId id="374" r:id="rId14"/>
    <p:sldId id="383" r:id="rId15"/>
    <p:sldId id="372" r:id="rId16"/>
    <p:sldId id="375" r:id="rId17"/>
    <p:sldId id="384" r:id="rId18"/>
    <p:sldId id="376" r:id="rId19"/>
    <p:sldId id="377" r:id="rId20"/>
    <p:sldId id="378" r:id="rId21"/>
    <p:sldId id="385" r:id="rId22"/>
    <p:sldId id="381" r:id="rId23"/>
    <p:sldId id="379" r:id="rId24"/>
    <p:sldId id="386" r:id="rId25"/>
    <p:sldId id="382" r:id="rId26"/>
    <p:sldId id="380" r:id="rId27"/>
    <p:sldId id="387" r:id="rId28"/>
    <p:sldId id="388" r:id="rId29"/>
    <p:sldId id="389" r:id="rId30"/>
    <p:sldId id="390" r:id="rId31"/>
    <p:sldId id="36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0D7CD"/>
    <a:srgbClr val="FFFFFF"/>
    <a:srgbClr val="D1C1B3"/>
    <a:srgbClr val="6C24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10" d="100"/>
          <a:sy n="110" d="100"/>
        </p:scale>
        <p:origin x="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Egee" userId="69c28716a5d806c6" providerId="LiveId" clId="{3451A5C2-FEDA-4A71-9EFE-9C9C3726D75D}"/>
    <pc:docChg chg="undo custSel addSld delSld modSld sldOrd">
      <pc:chgData name="Stephanie Egee" userId="69c28716a5d806c6" providerId="LiveId" clId="{3451A5C2-FEDA-4A71-9EFE-9C9C3726D75D}" dt="2024-01-31T10:45:07.885" v="7650" actId="20577"/>
      <pc:docMkLst>
        <pc:docMk/>
      </pc:docMkLst>
      <pc:sldChg chg="addSp delSp modSp mod">
        <pc:chgData name="Stephanie Egee" userId="69c28716a5d806c6" providerId="LiveId" clId="{3451A5C2-FEDA-4A71-9EFE-9C9C3726D75D}" dt="2024-01-30T13:28:00.139" v="7327" actId="692"/>
        <pc:sldMkLst>
          <pc:docMk/>
          <pc:sldMk cId="854431148" sldId="271"/>
        </pc:sldMkLst>
        <pc:spChg chg="mod">
          <ac:chgData name="Stephanie Egee" userId="69c28716a5d806c6" providerId="LiveId" clId="{3451A5C2-FEDA-4A71-9EFE-9C9C3726D75D}" dt="2024-01-30T13:27:14.564" v="7321" actId="14100"/>
          <ac:spMkLst>
            <pc:docMk/>
            <pc:sldMk cId="854431148" sldId="271"/>
            <ac:spMk id="2" creationId="{E5EE543B-59F5-BB82-AE56-32E5715C77C4}"/>
          </ac:spMkLst>
        </pc:spChg>
        <pc:spChg chg="add del mod">
          <ac:chgData name="Stephanie Egee" userId="69c28716a5d806c6" providerId="LiveId" clId="{3451A5C2-FEDA-4A71-9EFE-9C9C3726D75D}" dt="2024-01-30T13:25:49.865" v="7315" actId="11529"/>
          <ac:spMkLst>
            <pc:docMk/>
            <pc:sldMk cId="854431148" sldId="271"/>
            <ac:spMk id="3" creationId="{1D5BFADF-9D21-2D8E-6FF4-419FB8EEEDC5}"/>
          </ac:spMkLst>
        </pc:spChg>
        <pc:spChg chg="mod">
          <ac:chgData name="Stephanie Egee" userId="69c28716a5d806c6" providerId="LiveId" clId="{3451A5C2-FEDA-4A71-9EFE-9C9C3726D75D}" dt="2024-01-30T13:27:48.144" v="7324" actId="14100"/>
          <ac:spMkLst>
            <pc:docMk/>
            <pc:sldMk cId="854431148" sldId="271"/>
            <ac:spMk id="4" creationId="{7E5A7FC3-92D3-04CE-00EB-128F02F32E9E}"/>
          </ac:spMkLst>
        </pc:spChg>
        <pc:spChg chg="add del">
          <ac:chgData name="Stephanie Egee" userId="69c28716a5d806c6" providerId="LiveId" clId="{3451A5C2-FEDA-4A71-9EFE-9C9C3726D75D}" dt="2024-01-30T13:26:15.254" v="7317" actId="11529"/>
          <ac:spMkLst>
            <pc:docMk/>
            <pc:sldMk cId="854431148" sldId="271"/>
            <ac:spMk id="5" creationId="{F5138315-C86C-9D82-1E63-1635CBEF71D5}"/>
          </ac:spMkLst>
        </pc:spChg>
        <pc:cxnChg chg="add mod">
          <ac:chgData name="Stephanie Egee" userId="69c28716a5d806c6" providerId="LiveId" clId="{3451A5C2-FEDA-4A71-9EFE-9C9C3726D75D}" dt="2024-01-30T13:28:00.139" v="7327" actId="692"/>
          <ac:cxnSpMkLst>
            <pc:docMk/>
            <pc:sldMk cId="854431148" sldId="271"/>
            <ac:cxnSpMk id="7" creationId="{4FAF0298-9DC9-AA40-00E9-BB63BB277DF3}"/>
          </ac:cxnSpMkLst>
        </pc:cxnChg>
      </pc:sldChg>
      <pc:sldChg chg="modSp del mod">
        <pc:chgData name="Stephanie Egee" userId="69c28716a5d806c6" providerId="LiveId" clId="{3451A5C2-FEDA-4A71-9EFE-9C9C3726D75D}" dt="2024-01-23T13:11:50.524" v="507" actId="47"/>
        <pc:sldMkLst>
          <pc:docMk/>
          <pc:sldMk cId="2525474806" sldId="280"/>
        </pc:sldMkLst>
        <pc:spChg chg="mod">
          <ac:chgData name="Stephanie Egee" userId="69c28716a5d806c6" providerId="LiveId" clId="{3451A5C2-FEDA-4A71-9EFE-9C9C3726D75D}" dt="2024-01-23T13:10:45.420" v="500" actId="21"/>
          <ac:spMkLst>
            <pc:docMk/>
            <pc:sldMk cId="2525474806" sldId="280"/>
            <ac:spMk id="3" creationId="{E1E07237-4148-B74E-BD5D-7ACBAB5B3DC3}"/>
          </ac:spMkLst>
        </pc:spChg>
      </pc:sldChg>
      <pc:sldChg chg="delSp mod">
        <pc:chgData name="Stephanie Egee" userId="69c28716a5d806c6" providerId="LiveId" clId="{3451A5C2-FEDA-4A71-9EFE-9C9C3726D75D}" dt="2024-01-23T12:32:36.443" v="60" actId="478"/>
        <pc:sldMkLst>
          <pc:docMk/>
          <pc:sldMk cId="641456297" sldId="316"/>
        </pc:sldMkLst>
        <pc:spChg chg="del">
          <ac:chgData name="Stephanie Egee" userId="69c28716a5d806c6" providerId="LiveId" clId="{3451A5C2-FEDA-4A71-9EFE-9C9C3726D75D}" dt="2024-01-23T12:32:36.443" v="60" actId="478"/>
          <ac:spMkLst>
            <pc:docMk/>
            <pc:sldMk cId="641456297" sldId="316"/>
            <ac:spMk id="17" creationId="{557F86A0-42F8-ACA6-70D0-4E4B52461FCC}"/>
          </ac:spMkLst>
        </pc:spChg>
      </pc:sldChg>
      <pc:sldChg chg="modSp mod">
        <pc:chgData name="Stephanie Egee" userId="69c28716a5d806c6" providerId="LiveId" clId="{3451A5C2-FEDA-4A71-9EFE-9C9C3726D75D}" dt="2024-01-26T12:06:09.476" v="6031" actId="113"/>
        <pc:sldMkLst>
          <pc:docMk/>
          <pc:sldMk cId="3299006512" sldId="356"/>
        </pc:sldMkLst>
        <pc:spChg chg="mod">
          <ac:chgData name="Stephanie Egee" userId="69c28716a5d806c6" providerId="LiveId" clId="{3451A5C2-FEDA-4A71-9EFE-9C9C3726D75D}" dt="2024-01-26T12:06:09.476" v="6031" actId="113"/>
          <ac:spMkLst>
            <pc:docMk/>
            <pc:sldMk cId="3299006512" sldId="356"/>
            <ac:spMk id="3" creationId="{398C6D4E-BC53-DFB1-EC9C-A38C51282758}"/>
          </ac:spMkLst>
        </pc:spChg>
      </pc:sldChg>
      <pc:sldChg chg="del">
        <pc:chgData name="Stephanie Egee" userId="69c28716a5d806c6" providerId="LiveId" clId="{3451A5C2-FEDA-4A71-9EFE-9C9C3726D75D}" dt="2024-01-26T10:42:06.968" v="4211" actId="47"/>
        <pc:sldMkLst>
          <pc:docMk/>
          <pc:sldMk cId="3302964181" sldId="361"/>
        </pc:sldMkLst>
      </pc:sldChg>
      <pc:sldChg chg="modSp mod">
        <pc:chgData name="Stephanie Egee" userId="69c28716a5d806c6" providerId="LiveId" clId="{3451A5C2-FEDA-4A71-9EFE-9C9C3726D75D}" dt="2024-01-31T10:45:07.885" v="7650" actId="20577"/>
        <pc:sldMkLst>
          <pc:docMk/>
          <pc:sldMk cId="2449231549" sldId="362"/>
        </pc:sldMkLst>
        <pc:spChg chg="mod">
          <ac:chgData name="Stephanie Egee" userId="69c28716a5d806c6" providerId="LiveId" clId="{3451A5C2-FEDA-4A71-9EFE-9C9C3726D75D}" dt="2024-01-31T10:45:07.885" v="7650" actId="20577"/>
          <ac:spMkLst>
            <pc:docMk/>
            <pc:sldMk cId="2449231549" sldId="362"/>
            <ac:spMk id="2" creationId="{79484675-12D8-1D75-C2F2-F677045D3BF5}"/>
          </ac:spMkLst>
        </pc:spChg>
        <pc:spChg chg="mod">
          <ac:chgData name="Stephanie Egee" userId="69c28716a5d806c6" providerId="LiveId" clId="{3451A5C2-FEDA-4A71-9EFE-9C9C3726D75D}" dt="2024-01-26T12:06:19.608" v="6033" actId="113"/>
          <ac:spMkLst>
            <pc:docMk/>
            <pc:sldMk cId="2449231549" sldId="362"/>
            <ac:spMk id="3" creationId="{6FE5FA60-447D-D286-720C-281A695B5455}"/>
          </ac:spMkLst>
        </pc:spChg>
      </pc:sldChg>
      <pc:sldChg chg="addSp modSp mod">
        <pc:chgData name="Stephanie Egee" userId="69c28716a5d806c6" providerId="LiveId" clId="{3451A5C2-FEDA-4A71-9EFE-9C9C3726D75D}" dt="2024-01-30T13:09:50.294" v="7171" actId="20577"/>
        <pc:sldMkLst>
          <pc:docMk/>
          <pc:sldMk cId="3520353045" sldId="363"/>
        </pc:sldMkLst>
        <pc:spChg chg="add mod">
          <ac:chgData name="Stephanie Egee" userId="69c28716a5d806c6" providerId="LiveId" clId="{3451A5C2-FEDA-4A71-9EFE-9C9C3726D75D}" dt="2024-01-30T13:09:50.294" v="7171" actId="20577"/>
          <ac:spMkLst>
            <pc:docMk/>
            <pc:sldMk cId="3520353045" sldId="363"/>
            <ac:spMk id="2" creationId="{AB06E675-5A62-AD76-76A1-10A7BA8A7798}"/>
          </ac:spMkLst>
        </pc:spChg>
        <pc:grpChg chg="mod">
          <ac:chgData name="Stephanie Egee" userId="69c28716a5d806c6" providerId="LiveId" clId="{3451A5C2-FEDA-4A71-9EFE-9C9C3726D75D}" dt="2024-01-30T12:49:03.731" v="6926" actId="1076"/>
          <ac:grpSpMkLst>
            <pc:docMk/>
            <pc:sldMk cId="3520353045" sldId="363"/>
            <ac:grpSpMk id="7" creationId="{986F21D1-E456-5001-210D-6C325C5456BF}"/>
          </ac:grpSpMkLst>
        </pc:grpChg>
        <pc:graphicFrameChg chg="mod">
          <ac:chgData name="Stephanie Egee" userId="69c28716a5d806c6" providerId="LiveId" clId="{3451A5C2-FEDA-4A71-9EFE-9C9C3726D75D}" dt="2024-01-30T12:49:03.731" v="6926" actId="1076"/>
          <ac:graphicFrameMkLst>
            <pc:docMk/>
            <pc:sldMk cId="3520353045" sldId="363"/>
            <ac:graphicFrameMk id="4" creationId="{4A3B7FAC-6814-4D2F-1361-5B3B472B66FF}"/>
          </ac:graphicFrameMkLst>
        </pc:graphicFrameChg>
        <pc:picChg chg="mod">
          <ac:chgData name="Stephanie Egee" userId="69c28716a5d806c6" providerId="LiveId" clId="{3451A5C2-FEDA-4A71-9EFE-9C9C3726D75D}" dt="2024-01-30T12:49:03.731" v="6926" actId="1076"/>
          <ac:picMkLst>
            <pc:docMk/>
            <pc:sldMk cId="3520353045" sldId="363"/>
            <ac:picMk id="5" creationId="{BB04A349-4C8B-EF8F-0D56-A2542CEA11E5}"/>
          </ac:picMkLst>
        </pc:picChg>
        <pc:picChg chg="mod">
          <ac:chgData name="Stephanie Egee" userId="69c28716a5d806c6" providerId="LiveId" clId="{3451A5C2-FEDA-4A71-9EFE-9C9C3726D75D}" dt="2024-01-30T12:49:03.731" v="6926" actId="1076"/>
          <ac:picMkLst>
            <pc:docMk/>
            <pc:sldMk cId="3520353045" sldId="363"/>
            <ac:picMk id="6" creationId="{8A04BD4B-600D-F09A-FAC3-D117A30078C6}"/>
          </ac:picMkLst>
        </pc:picChg>
        <pc:picChg chg="mod">
          <ac:chgData name="Stephanie Egee" userId="69c28716a5d806c6" providerId="LiveId" clId="{3451A5C2-FEDA-4A71-9EFE-9C9C3726D75D}" dt="2024-01-30T12:49:03.731" v="6926" actId="1076"/>
          <ac:picMkLst>
            <pc:docMk/>
            <pc:sldMk cId="3520353045" sldId="363"/>
            <ac:picMk id="11" creationId="{7AA7C86E-98B9-65AA-78D0-7A5BCBF73978}"/>
          </ac:picMkLst>
        </pc:picChg>
        <pc:picChg chg="mod">
          <ac:chgData name="Stephanie Egee" userId="69c28716a5d806c6" providerId="LiveId" clId="{3451A5C2-FEDA-4A71-9EFE-9C9C3726D75D}" dt="2024-01-30T12:49:03.731" v="6926" actId="1076"/>
          <ac:picMkLst>
            <pc:docMk/>
            <pc:sldMk cId="3520353045" sldId="363"/>
            <ac:picMk id="12" creationId="{55AC12FD-5125-1CEB-FD22-A7199A63753B}"/>
          </ac:picMkLst>
        </pc:picChg>
        <pc:picChg chg="mod">
          <ac:chgData name="Stephanie Egee" userId="69c28716a5d806c6" providerId="LiveId" clId="{3451A5C2-FEDA-4A71-9EFE-9C9C3726D75D}" dt="2024-01-30T12:49:03.731" v="6926" actId="1076"/>
          <ac:picMkLst>
            <pc:docMk/>
            <pc:sldMk cId="3520353045" sldId="363"/>
            <ac:picMk id="13" creationId="{70F2521A-11AA-0A41-5F4D-165A2A18FA3B}"/>
          </ac:picMkLst>
        </pc:picChg>
      </pc:sldChg>
      <pc:sldChg chg="modSp mod ord">
        <pc:chgData name="Stephanie Egee" userId="69c28716a5d806c6" providerId="LiveId" clId="{3451A5C2-FEDA-4A71-9EFE-9C9C3726D75D}" dt="2024-01-30T13:09:10.690" v="7166" actId="6549"/>
        <pc:sldMkLst>
          <pc:docMk/>
          <pc:sldMk cId="2881911012" sldId="364"/>
        </pc:sldMkLst>
        <pc:spChg chg="mod">
          <ac:chgData name="Stephanie Egee" userId="69c28716a5d806c6" providerId="LiveId" clId="{3451A5C2-FEDA-4A71-9EFE-9C9C3726D75D}" dt="2024-01-30T13:09:10.690" v="7166" actId="6549"/>
          <ac:spMkLst>
            <pc:docMk/>
            <pc:sldMk cId="2881911012" sldId="364"/>
            <ac:spMk id="2" creationId="{19E7ECC0-BA72-2270-C66D-1FE2D6ADC419}"/>
          </ac:spMkLst>
        </pc:spChg>
        <pc:spChg chg="mod">
          <ac:chgData name="Stephanie Egee" userId="69c28716a5d806c6" providerId="LiveId" clId="{3451A5C2-FEDA-4A71-9EFE-9C9C3726D75D}" dt="2024-01-29T15:07:45.910" v="6866" actId="20577"/>
          <ac:spMkLst>
            <pc:docMk/>
            <pc:sldMk cId="2881911012" sldId="364"/>
            <ac:spMk id="3" creationId="{1FA7B76E-933D-072D-CE37-D71DBAE727F2}"/>
          </ac:spMkLst>
        </pc:spChg>
      </pc:sldChg>
      <pc:sldChg chg="del">
        <pc:chgData name="Stephanie Egee" userId="69c28716a5d806c6" providerId="LiveId" clId="{3451A5C2-FEDA-4A71-9EFE-9C9C3726D75D}" dt="2024-01-30T13:00:15.266" v="7135" actId="47"/>
        <pc:sldMkLst>
          <pc:docMk/>
          <pc:sldMk cId="2986208576" sldId="365"/>
        </pc:sldMkLst>
      </pc:sldChg>
      <pc:sldChg chg="del">
        <pc:chgData name="Stephanie Egee" userId="69c28716a5d806c6" providerId="LiveId" clId="{3451A5C2-FEDA-4A71-9EFE-9C9C3726D75D}" dt="2024-01-30T13:10:40.152" v="7172" actId="47"/>
        <pc:sldMkLst>
          <pc:docMk/>
          <pc:sldMk cId="104132440" sldId="366"/>
        </pc:sldMkLst>
      </pc:sldChg>
      <pc:sldChg chg="modSp mod ord">
        <pc:chgData name="Stephanie Egee" userId="69c28716a5d806c6" providerId="LiveId" clId="{3451A5C2-FEDA-4A71-9EFE-9C9C3726D75D}" dt="2024-01-30T13:20:49.406" v="7220" actId="20577"/>
        <pc:sldMkLst>
          <pc:docMk/>
          <pc:sldMk cId="980144415" sldId="367"/>
        </pc:sldMkLst>
        <pc:spChg chg="mod">
          <ac:chgData name="Stephanie Egee" userId="69c28716a5d806c6" providerId="LiveId" clId="{3451A5C2-FEDA-4A71-9EFE-9C9C3726D75D}" dt="2024-01-30T13:20:49.406" v="7220" actId="20577"/>
          <ac:spMkLst>
            <pc:docMk/>
            <pc:sldMk cId="980144415" sldId="367"/>
            <ac:spMk id="2" creationId="{E32767EE-2BAB-0B70-AADD-EE23550959CD}"/>
          </ac:spMkLst>
        </pc:spChg>
        <pc:spChg chg="mod">
          <ac:chgData name="Stephanie Egee" userId="69c28716a5d806c6" providerId="LiveId" clId="{3451A5C2-FEDA-4A71-9EFE-9C9C3726D75D}" dt="2024-01-18T13:48:26.074" v="19" actId="14100"/>
          <ac:spMkLst>
            <pc:docMk/>
            <pc:sldMk cId="980144415" sldId="367"/>
            <ac:spMk id="3" creationId="{5D59E89D-AF45-F345-7BA8-FFA66FF4AC78}"/>
          </ac:spMkLst>
        </pc:spChg>
      </pc:sldChg>
      <pc:sldChg chg="modSp mod">
        <pc:chgData name="Stephanie Egee" userId="69c28716a5d806c6" providerId="LiveId" clId="{3451A5C2-FEDA-4A71-9EFE-9C9C3726D75D}" dt="2024-01-26T12:11:50.096" v="6038" actId="6549"/>
        <pc:sldMkLst>
          <pc:docMk/>
          <pc:sldMk cId="2522140123" sldId="368"/>
        </pc:sldMkLst>
        <pc:spChg chg="mod">
          <ac:chgData name="Stephanie Egee" userId="69c28716a5d806c6" providerId="LiveId" clId="{3451A5C2-FEDA-4A71-9EFE-9C9C3726D75D}" dt="2024-01-26T12:11:50.096" v="6038" actId="6549"/>
          <ac:spMkLst>
            <pc:docMk/>
            <pc:sldMk cId="2522140123" sldId="368"/>
            <ac:spMk id="2" creationId="{0D41478F-1426-1E6C-338B-19A1845FA3F4}"/>
          </ac:spMkLst>
        </pc:spChg>
        <pc:spChg chg="mod">
          <ac:chgData name="Stephanie Egee" userId="69c28716a5d806c6" providerId="LiveId" clId="{3451A5C2-FEDA-4A71-9EFE-9C9C3726D75D}" dt="2024-01-18T13:41:49.570" v="0" actId="14100"/>
          <ac:spMkLst>
            <pc:docMk/>
            <pc:sldMk cId="2522140123" sldId="368"/>
            <ac:spMk id="3" creationId="{93AD22D1-C5CD-0974-0DD5-5EDDDDD7FFC0}"/>
          </ac:spMkLst>
        </pc:spChg>
      </pc:sldChg>
      <pc:sldChg chg="modSp mod">
        <pc:chgData name="Stephanie Egee" userId="69c28716a5d806c6" providerId="LiveId" clId="{3451A5C2-FEDA-4A71-9EFE-9C9C3726D75D}" dt="2024-01-23T13:06:36.120" v="488" actId="6549"/>
        <pc:sldMkLst>
          <pc:docMk/>
          <pc:sldMk cId="4290692313" sldId="370"/>
        </pc:sldMkLst>
        <pc:graphicFrameChg chg="modGraphic">
          <ac:chgData name="Stephanie Egee" userId="69c28716a5d806c6" providerId="LiveId" clId="{3451A5C2-FEDA-4A71-9EFE-9C9C3726D75D}" dt="2024-01-23T13:06:36.120" v="488" actId="6549"/>
          <ac:graphicFrameMkLst>
            <pc:docMk/>
            <pc:sldMk cId="4290692313" sldId="370"/>
            <ac:graphicFrameMk id="10" creationId="{F74E5C46-DC2F-6F50-ECCA-829A76834511}"/>
          </ac:graphicFrameMkLst>
        </pc:graphicFrameChg>
      </pc:sldChg>
      <pc:sldChg chg="modSp mod">
        <pc:chgData name="Stephanie Egee" userId="69c28716a5d806c6" providerId="LiveId" clId="{3451A5C2-FEDA-4A71-9EFE-9C9C3726D75D}" dt="2024-01-23T13:02:51.208" v="477" actId="13926"/>
        <pc:sldMkLst>
          <pc:docMk/>
          <pc:sldMk cId="2844795410" sldId="371"/>
        </pc:sldMkLst>
        <pc:spChg chg="mod">
          <ac:chgData name="Stephanie Egee" userId="69c28716a5d806c6" providerId="LiveId" clId="{3451A5C2-FEDA-4A71-9EFE-9C9C3726D75D}" dt="2024-01-23T12:49:24.873" v="62" actId="1076"/>
          <ac:spMkLst>
            <pc:docMk/>
            <pc:sldMk cId="2844795410" sldId="371"/>
            <ac:spMk id="7" creationId="{06DD2088-4321-71EB-2476-FC4A05743B35}"/>
          </ac:spMkLst>
        </pc:spChg>
        <pc:graphicFrameChg chg="modGraphic">
          <ac:chgData name="Stephanie Egee" userId="69c28716a5d806c6" providerId="LiveId" clId="{3451A5C2-FEDA-4A71-9EFE-9C9C3726D75D}" dt="2024-01-23T13:02:16.103" v="476" actId="20577"/>
          <ac:graphicFrameMkLst>
            <pc:docMk/>
            <pc:sldMk cId="2844795410" sldId="371"/>
            <ac:graphicFrameMk id="2" creationId="{2A208452-60E5-27D9-BA15-F99D910B4C68}"/>
          </ac:graphicFrameMkLst>
        </pc:graphicFrameChg>
        <pc:graphicFrameChg chg="mod">
          <ac:chgData name="Stephanie Egee" userId="69c28716a5d806c6" providerId="LiveId" clId="{3451A5C2-FEDA-4A71-9EFE-9C9C3726D75D}" dt="2024-01-23T13:02:51.208" v="477" actId="13926"/>
          <ac:graphicFrameMkLst>
            <pc:docMk/>
            <pc:sldMk cId="2844795410" sldId="371"/>
            <ac:graphicFrameMk id="8" creationId="{DB05C0A0-16DB-5959-3476-8E340C0DD9A0}"/>
          </ac:graphicFrameMkLst>
        </pc:graphicFrameChg>
      </pc:sldChg>
      <pc:sldChg chg="modSp mod">
        <pc:chgData name="Stephanie Egee" userId="69c28716a5d806c6" providerId="LiveId" clId="{3451A5C2-FEDA-4A71-9EFE-9C9C3726D75D}" dt="2024-01-24T10:45:21.685" v="2530" actId="6549"/>
        <pc:sldMkLst>
          <pc:docMk/>
          <pc:sldMk cId="4276056851" sldId="376"/>
        </pc:sldMkLst>
        <pc:graphicFrameChg chg="mod">
          <ac:chgData name="Stephanie Egee" userId="69c28716a5d806c6" providerId="LiveId" clId="{3451A5C2-FEDA-4A71-9EFE-9C9C3726D75D}" dt="2024-01-23T14:13:06.739" v="2245" actId="20577"/>
          <ac:graphicFrameMkLst>
            <pc:docMk/>
            <pc:sldMk cId="4276056851" sldId="376"/>
            <ac:graphicFrameMk id="8" creationId="{DB05C0A0-16DB-5959-3476-8E340C0DD9A0}"/>
          </ac:graphicFrameMkLst>
        </pc:graphicFrameChg>
        <pc:graphicFrameChg chg="mod modGraphic">
          <ac:chgData name="Stephanie Egee" userId="69c28716a5d806c6" providerId="LiveId" clId="{3451A5C2-FEDA-4A71-9EFE-9C9C3726D75D}" dt="2024-01-24T10:45:21.685" v="2530" actId="6549"/>
          <ac:graphicFrameMkLst>
            <pc:docMk/>
            <pc:sldMk cId="4276056851" sldId="376"/>
            <ac:graphicFrameMk id="10" creationId="{F74E5C46-DC2F-6F50-ECCA-829A76834511}"/>
          </ac:graphicFrameMkLst>
        </pc:graphicFrameChg>
      </pc:sldChg>
      <pc:sldChg chg="modSp mod">
        <pc:chgData name="Stephanie Egee" userId="69c28716a5d806c6" providerId="LiveId" clId="{3451A5C2-FEDA-4A71-9EFE-9C9C3726D75D}" dt="2024-01-24T10:53:26.016" v="2817" actId="6549"/>
        <pc:sldMkLst>
          <pc:docMk/>
          <pc:sldMk cId="3859477786" sldId="377"/>
        </pc:sldMkLst>
        <pc:graphicFrameChg chg="mod modGraphic">
          <ac:chgData name="Stephanie Egee" userId="69c28716a5d806c6" providerId="LiveId" clId="{3451A5C2-FEDA-4A71-9EFE-9C9C3726D75D}" dt="2024-01-24T10:53:26.016" v="2817" actId="6549"/>
          <ac:graphicFrameMkLst>
            <pc:docMk/>
            <pc:sldMk cId="3859477786" sldId="377"/>
            <ac:graphicFrameMk id="10" creationId="{F74E5C46-DC2F-6F50-ECCA-829A76834511}"/>
          </ac:graphicFrameMkLst>
        </pc:graphicFrameChg>
      </pc:sldChg>
      <pc:sldChg chg="addSp modSp">
        <pc:chgData name="Stephanie Egee" userId="69c28716a5d806c6" providerId="LiveId" clId="{3451A5C2-FEDA-4A71-9EFE-9C9C3726D75D}" dt="2024-01-23T14:15:39.669" v="2256"/>
        <pc:sldMkLst>
          <pc:docMk/>
          <pc:sldMk cId="1421052912" sldId="378"/>
        </pc:sldMkLst>
        <pc:picChg chg="add mod">
          <ac:chgData name="Stephanie Egee" userId="69c28716a5d806c6" providerId="LiveId" clId="{3451A5C2-FEDA-4A71-9EFE-9C9C3726D75D}" dt="2024-01-23T14:15:39.669" v="2256"/>
          <ac:picMkLst>
            <pc:docMk/>
            <pc:sldMk cId="1421052912" sldId="378"/>
            <ac:picMk id="6" creationId="{5375DC8E-B7AC-A058-4419-98DFCC5E77D7}"/>
          </ac:picMkLst>
        </pc:picChg>
      </pc:sldChg>
      <pc:sldChg chg="modSp mod">
        <pc:chgData name="Stephanie Egee" userId="69c28716a5d806c6" providerId="LiveId" clId="{3451A5C2-FEDA-4A71-9EFE-9C9C3726D75D}" dt="2024-01-26T10:37:16.279" v="4210" actId="20577"/>
        <pc:sldMkLst>
          <pc:docMk/>
          <pc:sldMk cId="691266592" sldId="381"/>
        </pc:sldMkLst>
        <pc:graphicFrameChg chg="mod">
          <ac:chgData name="Stephanie Egee" userId="69c28716a5d806c6" providerId="LiveId" clId="{3451A5C2-FEDA-4A71-9EFE-9C9C3726D75D}" dt="2024-01-26T10:17:32.853" v="3628" actId="20577"/>
          <ac:graphicFrameMkLst>
            <pc:docMk/>
            <pc:sldMk cId="691266592" sldId="381"/>
            <ac:graphicFrameMk id="8" creationId="{DB05C0A0-16DB-5959-3476-8E340C0DD9A0}"/>
          </ac:graphicFrameMkLst>
        </pc:graphicFrameChg>
        <pc:graphicFrameChg chg="mod modGraphic">
          <ac:chgData name="Stephanie Egee" userId="69c28716a5d806c6" providerId="LiveId" clId="{3451A5C2-FEDA-4A71-9EFE-9C9C3726D75D}" dt="2024-01-26T10:37:16.279" v="4210" actId="20577"/>
          <ac:graphicFrameMkLst>
            <pc:docMk/>
            <pc:sldMk cId="691266592" sldId="381"/>
            <ac:graphicFrameMk id="10" creationId="{F74E5C46-DC2F-6F50-ECCA-829A76834511}"/>
          </ac:graphicFrameMkLst>
        </pc:graphicFrameChg>
      </pc:sldChg>
      <pc:sldChg chg="modSp mod">
        <pc:chgData name="Stephanie Egee" userId="69c28716a5d806c6" providerId="LiveId" clId="{3451A5C2-FEDA-4A71-9EFE-9C9C3726D75D}" dt="2024-01-26T11:25:37.532" v="5631" actId="20577"/>
        <pc:sldMkLst>
          <pc:docMk/>
          <pc:sldMk cId="2736983366" sldId="382"/>
        </pc:sldMkLst>
        <pc:graphicFrameChg chg="mod modGraphic">
          <ac:chgData name="Stephanie Egee" userId="69c28716a5d806c6" providerId="LiveId" clId="{3451A5C2-FEDA-4A71-9EFE-9C9C3726D75D}" dt="2024-01-26T11:25:37.532" v="5631" actId="20577"/>
          <ac:graphicFrameMkLst>
            <pc:docMk/>
            <pc:sldMk cId="2736983366" sldId="382"/>
            <ac:graphicFrameMk id="10" creationId="{F74E5C46-DC2F-6F50-ECCA-829A76834511}"/>
          </ac:graphicFrameMkLst>
        </pc:graphicFrameChg>
      </pc:sldChg>
      <pc:sldChg chg="addSp delSp modSp add mod ord">
        <pc:chgData name="Stephanie Egee" userId="69c28716a5d806c6" providerId="LiveId" clId="{3451A5C2-FEDA-4A71-9EFE-9C9C3726D75D}" dt="2024-01-23T13:11:35.981" v="506"/>
        <pc:sldMkLst>
          <pc:docMk/>
          <pc:sldMk cId="3660908113" sldId="383"/>
        </pc:sldMkLst>
        <pc:spChg chg="mod">
          <ac:chgData name="Stephanie Egee" userId="69c28716a5d806c6" providerId="LiveId" clId="{3451A5C2-FEDA-4A71-9EFE-9C9C3726D75D}" dt="2024-01-23T13:11:15.747" v="504" actId="20577"/>
          <ac:spMkLst>
            <pc:docMk/>
            <pc:sldMk cId="3660908113" sldId="383"/>
            <ac:spMk id="2" creationId="{0D41478F-1426-1E6C-338B-19A1845FA3F4}"/>
          </ac:spMkLst>
        </pc:spChg>
        <pc:spChg chg="mod">
          <ac:chgData name="Stephanie Egee" userId="69c28716a5d806c6" providerId="LiveId" clId="{3451A5C2-FEDA-4A71-9EFE-9C9C3726D75D}" dt="2024-01-23T13:09:56.990" v="492"/>
          <ac:spMkLst>
            <pc:docMk/>
            <pc:sldMk cId="3660908113" sldId="383"/>
            <ac:spMk id="3" creationId="{93AD22D1-C5CD-0974-0DD5-5EDDDDD7FFC0}"/>
          </ac:spMkLst>
        </pc:spChg>
        <pc:picChg chg="add mod">
          <ac:chgData name="Stephanie Egee" userId="69c28716a5d806c6" providerId="LiveId" clId="{3451A5C2-FEDA-4A71-9EFE-9C9C3726D75D}" dt="2024-01-23T13:11:35.981" v="506"/>
          <ac:picMkLst>
            <pc:docMk/>
            <pc:sldMk cId="3660908113" sldId="383"/>
            <ac:picMk id="4" creationId="{852702E8-C92D-398C-86BA-683361245557}"/>
          </ac:picMkLst>
        </pc:picChg>
        <pc:picChg chg="del">
          <ac:chgData name="Stephanie Egee" userId="69c28716a5d806c6" providerId="LiveId" clId="{3451A5C2-FEDA-4A71-9EFE-9C9C3726D75D}" dt="2024-01-23T13:11:34.656" v="505" actId="478"/>
          <ac:picMkLst>
            <pc:docMk/>
            <pc:sldMk cId="3660908113" sldId="383"/>
            <ac:picMk id="5" creationId="{8F1AC82E-5B6B-CFC9-4104-94F5E295AD1B}"/>
          </ac:picMkLst>
        </pc:picChg>
      </pc:sldChg>
      <pc:sldChg chg="modSp add mod ord">
        <pc:chgData name="Stephanie Egee" userId="69c28716a5d806c6" providerId="LiveId" clId="{3451A5C2-FEDA-4A71-9EFE-9C9C3726D75D}" dt="2024-01-31T10:40:32.546" v="7328" actId="13926"/>
        <pc:sldMkLst>
          <pc:docMk/>
          <pc:sldMk cId="2107825721" sldId="384"/>
        </pc:sldMkLst>
        <pc:spChg chg="mod">
          <ac:chgData name="Stephanie Egee" userId="69c28716a5d806c6" providerId="LiveId" clId="{3451A5C2-FEDA-4A71-9EFE-9C9C3726D75D}" dt="2024-01-31T10:40:32.546" v="7328" actId="13926"/>
          <ac:spMkLst>
            <pc:docMk/>
            <pc:sldMk cId="2107825721" sldId="384"/>
            <ac:spMk id="2" creationId="{0D41478F-1426-1E6C-338B-19A1845FA3F4}"/>
          </ac:spMkLst>
        </pc:spChg>
        <pc:spChg chg="mod">
          <ac:chgData name="Stephanie Egee" userId="69c28716a5d806c6" providerId="LiveId" clId="{3451A5C2-FEDA-4A71-9EFE-9C9C3726D75D}" dt="2024-01-23T13:12:54.700" v="517" actId="403"/>
          <ac:spMkLst>
            <pc:docMk/>
            <pc:sldMk cId="2107825721" sldId="384"/>
            <ac:spMk id="3" creationId="{93AD22D1-C5CD-0974-0DD5-5EDDDDD7FFC0}"/>
          </ac:spMkLst>
        </pc:spChg>
      </pc:sldChg>
      <pc:sldChg chg="add del">
        <pc:chgData name="Stephanie Egee" userId="69c28716a5d806c6" providerId="LiveId" clId="{3451A5C2-FEDA-4A71-9EFE-9C9C3726D75D}" dt="2024-01-23T14:14:12.674" v="2247" actId="2890"/>
        <pc:sldMkLst>
          <pc:docMk/>
          <pc:sldMk cId="3969364191" sldId="385"/>
        </pc:sldMkLst>
      </pc:sldChg>
      <pc:sldChg chg="addSp delSp modSp add mod ord">
        <pc:chgData name="Stephanie Egee" userId="69c28716a5d806c6" providerId="LiveId" clId="{3451A5C2-FEDA-4A71-9EFE-9C9C3726D75D}" dt="2024-01-26T10:17:58.420" v="3645" actId="20577"/>
        <pc:sldMkLst>
          <pc:docMk/>
          <pc:sldMk cId="4075302314" sldId="385"/>
        </pc:sldMkLst>
        <pc:spChg chg="mod">
          <ac:chgData name="Stephanie Egee" userId="69c28716a5d806c6" providerId="LiveId" clId="{3451A5C2-FEDA-4A71-9EFE-9C9C3726D75D}" dt="2024-01-26T10:17:58.420" v="3645" actId="20577"/>
          <ac:spMkLst>
            <pc:docMk/>
            <pc:sldMk cId="4075302314" sldId="385"/>
            <ac:spMk id="2" creationId="{0D41478F-1426-1E6C-338B-19A1845FA3F4}"/>
          </ac:spMkLst>
        </pc:spChg>
        <pc:spChg chg="mod">
          <ac:chgData name="Stephanie Egee" userId="69c28716a5d806c6" providerId="LiveId" clId="{3451A5C2-FEDA-4A71-9EFE-9C9C3726D75D}" dt="2024-01-23T14:15:13.428" v="2253" actId="20577"/>
          <ac:spMkLst>
            <pc:docMk/>
            <pc:sldMk cId="4075302314" sldId="385"/>
            <ac:spMk id="3" creationId="{93AD22D1-C5CD-0974-0DD5-5EDDDDD7FFC0}"/>
          </ac:spMkLst>
        </pc:spChg>
        <pc:picChg chg="del">
          <ac:chgData name="Stephanie Egee" userId="69c28716a5d806c6" providerId="LiveId" clId="{3451A5C2-FEDA-4A71-9EFE-9C9C3726D75D}" dt="2024-01-23T14:15:30.716" v="2255" actId="478"/>
          <ac:picMkLst>
            <pc:docMk/>
            <pc:sldMk cId="4075302314" sldId="385"/>
            <ac:picMk id="4" creationId="{852702E8-C92D-398C-86BA-683361245557}"/>
          </ac:picMkLst>
        </pc:picChg>
        <pc:picChg chg="add mod">
          <ac:chgData name="Stephanie Egee" userId="69c28716a5d806c6" providerId="LiveId" clId="{3451A5C2-FEDA-4A71-9EFE-9C9C3726D75D}" dt="2024-01-23T14:15:45.227" v="2257"/>
          <ac:picMkLst>
            <pc:docMk/>
            <pc:sldMk cId="4075302314" sldId="385"/>
            <ac:picMk id="5" creationId="{8DCDD041-5B2F-39C4-F48E-FE9A339B97F1}"/>
          </ac:picMkLst>
        </pc:picChg>
      </pc:sldChg>
      <pc:sldChg chg="addSp delSp modSp add mod ord">
        <pc:chgData name="Stephanie Egee" userId="69c28716a5d806c6" providerId="LiveId" clId="{3451A5C2-FEDA-4A71-9EFE-9C9C3726D75D}" dt="2024-01-26T11:10:04.682" v="5255" actId="313"/>
        <pc:sldMkLst>
          <pc:docMk/>
          <pc:sldMk cId="2578512500" sldId="386"/>
        </pc:sldMkLst>
        <pc:spChg chg="mod">
          <ac:chgData name="Stephanie Egee" userId="69c28716a5d806c6" providerId="LiveId" clId="{3451A5C2-FEDA-4A71-9EFE-9C9C3726D75D}" dt="2024-01-26T11:10:04.682" v="5255" actId="313"/>
          <ac:spMkLst>
            <pc:docMk/>
            <pc:sldMk cId="2578512500" sldId="386"/>
            <ac:spMk id="2" creationId="{0D41478F-1426-1E6C-338B-19A1845FA3F4}"/>
          </ac:spMkLst>
        </pc:spChg>
        <pc:spChg chg="mod">
          <ac:chgData name="Stephanie Egee" userId="69c28716a5d806c6" providerId="LiveId" clId="{3451A5C2-FEDA-4A71-9EFE-9C9C3726D75D}" dt="2024-01-23T14:16:32.507" v="2263" actId="20577"/>
          <ac:spMkLst>
            <pc:docMk/>
            <pc:sldMk cId="2578512500" sldId="386"/>
            <ac:spMk id="3" creationId="{93AD22D1-C5CD-0974-0DD5-5EDDDDD7FFC0}"/>
          </ac:spMkLst>
        </pc:spChg>
        <pc:picChg chg="add mod">
          <ac:chgData name="Stephanie Egee" userId="69c28716a5d806c6" providerId="LiveId" clId="{3451A5C2-FEDA-4A71-9EFE-9C9C3726D75D}" dt="2024-01-23T14:16:46.717" v="2265"/>
          <ac:picMkLst>
            <pc:docMk/>
            <pc:sldMk cId="2578512500" sldId="386"/>
            <ac:picMk id="4" creationId="{BE5B2B0B-93B1-BC27-897B-1440601CD7C3}"/>
          </ac:picMkLst>
        </pc:picChg>
        <pc:picChg chg="del">
          <ac:chgData name="Stephanie Egee" userId="69c28716a5d806c6" providerId="LiveId" clId="{3451A5C2-FEDA-4A71-9EFE-9C9C3726D75D}" dt="2024-01-23T14:16:40.830" v="2264" actId="478"/>
          <ac:picMkLst>
            <pc:docMk/>
            <pc:sldMk cId="2578512500" sldId="386"/>
            <ac:picMk id="5" creationId="{8DCDD041-5B2F-39C4-F48E-FE9A339B97F1}"/>
          </ac:picMkLst>
        </pc:picChg>
      </pc:sldChg>
      <pc:sldChg chg="addSp delSp modSp add mod ord">
        <pc:chgData name="Stephanie Egee" userId="69c28716a5d806c6" providerId="LiveId" clId="{3451A5C2-FEDA-4A71-9EFE-9C9C3726D75D}" dt="2024-01-26T12:04:05.918" v="6026" actId="13926"/>
        <pc:sldMkLst>
          <pc:docMk/>
          <pc:sldMk cId="3342733604" sldId="387"/>
        </pc:sldMkLst>
        <pc:spChg chg="mod">
          <ac:chgData name="Stephanie Egee" userId="69c28716a5d806c6" providerId="LiveId" clId="{3451A5C2-FEDA-4A71-9EFE-9C9C3726D75D}" dt="2024-01-26T12:04:05.918" v="6026" actId="13926"/>
          <ac:spMkLst>
            <pc:docMk/>
            <pc:sldMk cId="3342733604" sldId="387"/>
            <ac:spMk id="2" creationId="{0D41478F-1426-1E6C-338B-19A1845FA3F4}"/>
          </ac:spMkLst>
        </pc:spChg>
        <pc:spChg chg="mod">
          <ac:chgData name="Stephanie Egee" userId="69c28716a5d806c6" providerId="LiveId" clId="{3451A5C2-FEDA-4A71-9EFE-9C9C3726D75D}" dt="2024-01-23T14:17:44.415" v="2297" actId="20577"/>
          <ac:spMkLst>
            <pc:docMk/>
            <pc:sldMk cId="3342733604" sldId="387"/>
            <ac:spMk id="3" creationId="{93AD22D1-C5CD-0974-0DD5-5EDDDDD7FFC0}"/>
          </ac:spMkLst>
        </pc:spChg>
        <pc:picChg chg="add mod">
          <ac:chgData name="Stephanie Egee" userId="69c28716a5d806c6" providerId="LiveId" clId="{3451A5C2-FEDA-4A71-9EFE-9C9C3726D75D}" dt="2024-01-23T14:18:46.226" v="2308"/>
          <ac:picMkLst>
            <pc:docMk/>
            <pc:sldMk cId="3342733604" sldId="387"/>
            <ac:picMk id="4" creationId="{34AAC9F7-2C77-44F1-F929-C2EA9CE46FBC}"/>
          </ac:picMkLst>
        </pc:picChg>
        <pc:picChg chg="del">
          <ac:chgData name="Stephanie Egee" userId="69c28716a5d806c6" providerId="LiveId" clId="{3451A5C2-FEDA-4A71-9EFE-9C9C3726D75D}" dt="2024-01-23T14:17:48.049" v="2298" actId="478"/>
          <ac:picMkLst>
            <pc:docMk/>
            <pc:sldMk cId="3342733604" sldId="387"/>
            <ac:picMk id="5" creationId="{8DCDD041-5B2F-39C4-F48E-FE9A339B97F1}"/>
          </ac:picMkLst>
        </pc:picChg>
      </pc:sldChg>
      <pc:sldChg chg="addSp delSp modSp add mod ord">
        <pc:chgData name="Stephanie Egee" userId="69c28716a5d806c6" providerId="LiveId" clId="{3451A5C2-FEDA-4A71-9EFE-9C9C3726D75D}" dt="2024-01-26T12:05:38.388" v="6027"/>
        <pc:sldMkLst>
          <pc:docMk/>
          <pc:sldMk cId="1020435624" sldId="388"/>
        </pc:sldMkLst>
        <pc:spChg chg="add mod">
          <ac:chgData name="Stephanie Egee" userId="69c28716a5d806c6" providerId="LiveId" clId="{3451A5C2-FEDA-4A71-9EFE-9C9C3726D75D}" dt="2024-01-26T12:05:38.388" v="6027"/>
          <ac:spMkLst>
            <pc:docMk/>
            <pc:sldMk cId="1020435624" sldId="388"/>
            <ac:spMk id="11" creationId="{728D295C-39FE-DAE3-58F7-38C64DA40EAD}"/>
          </ac:spMkLst>
        </pc:spChg>
        <pc:graphicFrameChg chg="add mod">
          <ac:chgData name="Stephanie Egee" userId="69c28716a5d806c6" providerId="LiveId" clId="{3451A5C2-FEDA-4A71-9EFE-9C9C3726D75D}" dt="2024-01-23T14:23:33.749" v="2323"/>
          <ac:graphicFrameMkLst>
            <pc:docMk/>
            <pc:sldMk cId="1020435624" sldId="388"/>
            <ac:graphicFrameMk id="5" creationId="{9D68B0D4-BA3F-6137-E92C-15BF9037301D}"/>
          </ac:graphicFrameMkLst>
        </pc:graphicFrameChg>
        <pc:graphicFrameChg chg="add mod">
          <ac:chgData name="Stephanie Egee" userId="69c28716a5d806c6" providerId="LiveId" clId="{3451A5C2-FEDA-4A71-9EFE-9C9C3726D75D}" dt="2024-01-23T14:23:33.749" v="2323"/>
          <ac:graphicFrameMkLst>
            <pc:docMk/>
            <pc:sldMk cId="1020435624" sldId="388"/>
            <ac:graphicFrameMk id="6" creationId="{3A0346B9-9E6E-8AAE-A24C-1DB77BED6FC2}"/>
          </ac:graphicFrameMkLst>
        </pc:graphicFrameChg>
        <pc:graphicFrameChg chg="add mod">
          <ac:chgData name="Stephanie Egee" userId="69c28716a5d806c6" providerId="LiveId" clId="{3451A5C2-FEDA-4A71-9EFE-9C9C3726D75D}" dt="2024-01-26T11:32:27.700" v="5651" actId="20577"/>
          <ac:graphicFrameMkLst>
            <pc:docMk/>
            <pc:sldMk cId="1020435624" sldId="388"/>
            <ac:graphicFrameMk id="7" creationId="{5A1F81EA-42FB-BDB6-C71C-25E8144552ED}"/>
          </ac:graphicFrameMkLst>
        </pc:graphicFrameChg>
        <pc:graphicFrameChg chg="del mod">
          <ac:chgData name="Stephanie Egee" userId="69c28716a5d806c6" providerId="LiveId" clId="{3451A5C2-FEDA-4A71-9EFE-9C9C3726D75D}" dt="2024-01-23T14:23:04.286" v="2321" actId="478"/>
          <ac:graphicFrameMkLst>
            <pc:docMk/>
            <pc:sldMk cId="1020435624" sldId="388"/>
            <ac:graphicFrameMk id="8" creationId="{DB05C0A0-16DB-5959-3476-8E340C0DD9A0}"/>
          </ac:graphicFrameMkLst>
        </pc:graphicFrameChg>
        <pc:graphicFrameChg chg="add mod modGraphic">
          <ac:chgData name="Stephanie Egee" userId="69c28716a5d806c6" providerId="LiveId" clId="{3451A5C2-FEDA-4A71-9EFE-9C9C3726D75D}" dt="2024-01-26T11:45:47.062" v="5823" actId="6549"/>
          <ac:graphicFrameMkLst>
            <pc:docMk/>
            <pc:sldMk cId="1020435624" sldId="388"/>
            <ac:graphicFrameMk id="9" creationId="{3D680756-32BD-4287-F8BF-E0077EC375DC}"/>
          </ac:graphicFrameMkLst>
        </pc:graphicFrameChg>
        <pc:graphicFrameChg chg="del">
          <ac:chgData name="Stephanie Egee" userId="69c28716a5d806c6" providerId="LiveId" clId="{3451A5C2-FEDA-4A71-9EFE-9C9C3726D75D}" dt="2024-01-23T14:23:06.655" v="2322" actId="478"/>
          <ac:graphicFrameMkLst>
            <pc:docMk/>
            <pc:sldMk cId="1020435624" sldId="388"/>
            <ac:graphicFrameMk id="10" creationId="{F74E5C46-DC2F-6F50-ECCA-829A76834511}"/>
          </ac:graphicFrameMkLst>
        </pc:graphicFrameChg>
        <pc:picChg chg="del">
          <ac:chgData name="Stephanie Egee" userId="69c28716a5d806c6" providerId="LiveId" clId="{3451A5C2-FEDA-4A71-9EFE-9C9C3726D75D}" dt="2024-01-23T14:18:39.666" v="2307" actId="478"/>
          <ac:picMkLst>
            <pc:docMk/>
            <pc:sldMk cId="1020435624" sldId="388"/>
            <ac:picMk id="2" creationId="{A4D63F99-3B5B-B0D6-DA97-A96A4D372C49}"/>
          </ac:picMkLst>
        </pc:picChg>
        <pc:picChg chg="add mod ord">
          <ac:chgData name="Stephanie Egee" userId="69c28716a5d806c6" providerId="LiveId" clId="{3451A5C2-FEDA-4A71-9EFE-9C9C3726D75D}" dt="2024-01-23T14:18:36.655" v="2306" actId="167"/>
          <ac:picMkLst>
            <pc:docMk/>
            <pc:sldMk cId="1020435624" sldId="388"/>
            <ac:picMk id="4" creationId="{ED8AC4CA-184E-E7D7-976D-854DC1B58C43}"/>
          </ac:picMkLst>
        </pc:picChg>
      </pc:sldChg>
      <pc:sldChg chg="addSp modSp add mod">
        <pc:chgData name="Stephanie Egee" userId="69c28716a5d806c6" providerId="LiveId" clId="{3451A5C2-FEDA-4A71-9EFE-9C9C3726D75D}" dt="2024-01-26T12:05:43.662" v="6030" actId="20577"/>
        <pc:sldMkLst>
          <pc:docMk/>
          <pc:sldMk cId="977286411" sldId="389"/>
        </pc:sldMkLst>
        <pc:spChg chg="add mod">
          <ac:chgData name="Stephanie Egee" userId="69c28716a5d806c6" providerId="LiveId" clId="{3451A5C2-FEDA-4A71-9EFE-9C9C3726D75D}" dt="2024-01-26T12:05:43.662" v="6030" actId="20577"/>
          <ac:spMkLst>
            <pc:docMk/>
            <pc:sldMk cId="977286411" sldId="389"/>
            <ac:spMk id="2" creationId="{60C1931B-00BC-179C-8D67-0E7FD0E8F7B2}"/>
          </ac:spMkLst>
        </pc:spChg>
        <pc:graphicFrameChg chg="mod">
          <ac:chgData name="Stephanie Egee" userId="69c28716a5d806c6" providerId="LiveId" clId="{3451A5C2-FEDA-4A71-9EFE-9C9C3726D75D}" dt="2024-01-26T11:34:24.924" v="5656"/>
          <ac:graphicFrameMkLst>
            <pc:docMk/>
            <pc:sldMk cId="977286411" sldId="389"/>
            <ac:graphicFrameMk id="7" creationId="{5A1F81EA-42FB-BDB6-C71C-25E8144552ED}"/>
          </ac:graphicFrameMkLst>
        </pc:graphicFrameChg>
        <pc:graphicFrameChg chg="mod modGraphic">
          <ac:chgData name="Stephanie Egee" userId="69c28716a5d806c6" providerId="LiveId" clId="{3451A5C2-FEDA-4A71-9EFE-9C9C3726D75D}" dt="2024-01-26T11:49:20.313" v="5876" actId="6549"/>
          <ac:graphicFrameMkLst>
            <pc:docMk/>
            <pc:sldMk cId="977286411" sldId="389"/>
            <ac:graphicFrameMk id="9" creationId="{3D680756-32BD-4287-F8BF-E0077EC375DC}"/>
          </ac:graphicFrameMkLst>
        </pc:graphicFrameChg>
      </pc:sldChg>
      <pc:sldChg chg="modSp add mod ord">
        <pc:chgData name="Stephanie Egee" userId="69c28716a5d806c6" providerId="LiveId" clId="{3451A5C2-FEDA-4A71-9EFE-9C9C3726D75D}" dt="2024-01-30T13:19:27.360" v="7196"/>
        <pc:sldMkLst>
          <pc:docMk/>
          <pc:sldMk cId="23113994" sldId="390"/>
        </pc:sldMkLst>
        <pc:spChg chg="mod">
          <ac:chgData name="Stephanie Egee" userId="69c28716a5d806c6" providerId="LiveId" clId="{3451A5C2-FEDA-4A71-9EFE-9C9C3726D75D}" dt="2024-01-30T13:19:18.609" v="7194" actId="20577"/>
          <ac:spMkLst>
            <pc:docMk/>
            <pc:sldMk cId="23113994" sldId="390"/>
            <ac:spMk id="2" creationId="{E411AC12-7575-C19C-12E1-D127E1D84FB5}"/>
          </ac:spMkLst>
        </pc:spChg>
      </pc:sldChg>
      <pc:sldMasterChg chg="delSldLayout">
        <pc:chgData name="Stephanie Egee" userId="69c28716a5d806c6" providerId="LiveId" clId="{3451A5C2-FEDA-4A71-9EFE-9C9C3726D75D}" dt="2024-01-23T13:11:50.524" v="507" actId="47"/>
        <pc:sldMasterMkLst>
          <pc:docMk/>
          <pc:sldMasterMk cId="2811691502" sldId="2147483660"/>
        </pc:sldMasterMkLst>
        <pc:sldLayoutChg chg="del">
          <pc:chgData name="Stephanie Egee" userId="69c28716a5d806c6" providerId="LiveId" clId="{3451A5C2-FEDA-4A71-9EFE-9C9C3726D75D}" dt="2024-01-23T13:11:50.524" v="507" actId="47"/>
          <pc:sldLayoutMkLst>
            <pc:docMk/>
            <pc:sldMasterMk cId="2811691502" sldId="2147483660"/>
            <pc:sldLayoutMk cId="1563838279" sldId="214748367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Is the claim true?</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Does the claim give an accurate picture of the sustainability of a product?</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How would consumers understand the terms use?</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2943A701-9EEB-4EEF-A1DB-C139BA30829C}">
      <dgm:prSet custT="1"/>
      <dgm:spPr>
        <a:solidFill>
          <a:schemeClr val="accent1">
            <a:lumMod val="20000"/>
            <a:lumOff val="80000"/>
          </a:schemeClr>
        </a:solidFill>
      </dgm:spPr>
      <dgm:t>
        <a:bodyPr/>
        <a:lstStyle/>
        <a:p>
          <a:r>
            <a:rPr lang="en-GB" sz="1600" dirty="0">
              <a:solidFill>
                <a:srgbClr val="000000"/>
              </a:solidFill>
            </a:rPr>
            <a:t>Is the claim only true under certain conditions?</a:t>
          </a:r>
        </a:p>
      </dgm:t>
    </dgm:pt>
    <dgm:pt modelId="{174FDF5F-59EB-4750-9C7E-BEAF453B9076}" type="parTrans" cxnId="{0667F6BB-9A4A-456C-9A31-6A360D71A05A}">
      <dgm:prSet/>
      <dgm:spPr/>
      <dgm:t>
        <a:bodyPr/>
        <a:lstStyle/>
        <a:p>
          <a:endParaRPr lang="en-GB" sz="1600">
            <a:solidFill>
              <a:srgbClr val="000000"/>
            </a:solidFill>
          </a:endParaRPr>
        </a:p>
      </dgm:t>
    </dgm:pt>
    <dgm:pt modelId="{CC384542-03B4-41A8-9A8D-2C4F653394CB}" type="sibTrans" cxnId="{0667F6BB-9A4A-456C-9A31-6A360D71A05A}">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4"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4"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4" custScaleX="100332" custScaleY="114026" custLinFactNeighborX="4275">
        <dgm:presLayoutVars>
          <dgm:bulletEnabled val="1"/>
        </dgm:presLayoutVars>
      </dgm:prSet>
      <dgm:spPr/>
    </dgm:pt>
    <dgm:pt modelId="{729A094A-FAC0-497C-B5F0-6BA587F04566}" type="pres">
      <dgm:prSet presAssocID="{EE44495C-8A0C-4732-B199-922CF16B019E}" presName="parSpace" presStyleCnt="0"/>
      <dgm:spPr/>
    </dgm:pt>
    <dgm:pt modelId="{35B3DE1D-9364-4D95-9DE1-A6E4ADA86C42}" type="pres">
      <dgm:prSet presAssocID="{2943A701-9EEB-4EEF-A1DB-C139BA30829C}" presName="parTxOnly" presStyleLbl="node1" presStyleIdx="3" presStyleCnt="4"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5E7C5CAB-5206-40B9-9294-1B30B35EA74C}" type="presOf" srcId="{2943A701-9EEB-4EEF-A1DB-C139BA30829C}" destId="{35B3DE1D-9364-4D95-9DE1-A6E4ADA86C42}"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0667F6BB-9A4A-456C-9A31-6A360D71A05A}" srcId="{26E8C806-A922-4764-ABB7-446CAA683D2F}" destId="{2943A701-9EEB-4EEF-A1DB-C139BA30829C}" srcOrd="3" destOrd="0" parTransId="{174FDF5F-59EB-4750-9C7E-BEAF453B9076}" sibTransId="{CC384542-03B4-41A8-9A8D-2C4F653394CB}"/>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 modelId="{07DFBA1A-6084-4AA7-97A2-AC702E08881A}" type="presParOf" srcId="{06F64533-9213-4860-B29C-3292A4AC74EC}" destId="{729A094A-FAC0-497C-B5F0-6BA587F04566}" srcOrd="5" destOrd="0" presId="urn:microsoft.com/office/officeart/2005/8/layout/hChevron3"/>
    <dgm:cxn modelId="{BAA27F8B-6DC8-4BEC-9A89-3BE0C6385ED9}" type="presParOf" srcId="{06F64533-9213-4860-B29C-3292A4AC74EC}" destId="{35B3DE1D-9364-4D95-9DE1-A6E4ADA86C4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Is what I say liable to deceive consumers?</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Am I claiming benefits that are expected, or required by law?</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Am I telling the whole story?</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2943A701-9EEB-4EEF-A1DB-C139BA30829C}">
      <dgm:prSet custT="1"/>
      <dgm:spPr>
        <a:solidFill>
          <a:schemeClr val="accent1">
            <a:lumMod val="20000"/>
            <a:lumOff val="80000"/>
          </a:schemeClr>
        </a:solidFill>
      </dgm:spPr>
      <dgm:t>
        <a:bodyPr/>
        <a:lstStyle/>
        <a:p>
          <a:r>
            <a:rPr lang="en-GB" sz="1600" dirty="0">
              <a:solidFill>
                <a:srgbClr val="000000"/>
              </a:solidFill>
            </a:rPr>
            <a:t>Do I give an overall impression that the benefits are greater that they really are?</a:t>
          </a:r>
        </a:p>
      </dgm:t>
    </dgm:pt>
    <dgm:pt modelId="{174FDF5F-59EB-4750-9C7E-BEAF453B9076}" type="parTrans" cxnId="{0667F6BB-9A4A-456C-9A31-6A360D71A05A}">
      <dgm:prSet/>
      <dgm:spPr/>
      <dgm:t>
        <a:bodyPr/>
        <a:lstStyle/>
        <a:p>
          <a:endParaRPr lang="en-GB" sz="1600">
            <a:solidFill>
              <a:srgbClr val="000000"/>
            </a:solidFill>
          </a:endParaRPr>
        </a:p>
      </dgm:t>
    </dgm:pt>
    <dgm:pt modelId="{CC384542-03B4-41A8-9A8D-2C4F653394CB}" type="sibTrans" cxnId="{0667F6BB-9A4A-456C-9A31-6A360D71A05A}">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4"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4"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4" custScaleX="100332" custScaleY="114026" custLinFactNeighborX="4275">
        <dgm:presLayoutVars>
          <dgm:bulletEnabled val="1"/>
        </dgm:presLayoutVars>
      </dgm:prSet>
      <dgm:spPr/>
    </dgm:pt>
    <dgm:pt modelId="{729A094A-FAC0-497C-B5F0-6BA587F04566}" type="pres">
      <dgm:prSet presAssocID="{EE44495C-8A0C-4732-B199-922CF16B019E}" presName="parSpace" presStyleCnt="0"/>
      <dgm:spPr/>
    </dgm:pt>
    <dgm:pt modelId="{35B3DE1D-9364-4D95-9DE1-A6E4ADA86C42}" type="pres">
      <dgm:prSet presAssocID="{2943A701-9EEB-4EEF-A1DB-C139BA30829C}" presName="parTxOnly" presStyleLbl="node1" presStyleIdx="3" presStyleCnt="4"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5E7C5CAB-5206-40B9-9294-1B30B35EA74C}" type="presOf" srcId="{2943A701-9EEB-4EEF-A1DB-C139BA30829C}" destId="{35B3DE1D-9364-4D95-9DE1-A6E4ADA86C42}"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0667F6BB-9A4A-456C-9A31-6A360D71A05A}" srcId="{26E8C806-A922-4764-ABB7-446CAA683D2F}" destId="{2943A701-9EEB-4EEF-A1DB-C139BA30829C}" srcOrd="3" destOrd="0" parTransId="{174FDF5F-59EB-4750-9C7E-BEAF453B9076}" sibTransId="{CC384542-03B4-41A8-9A8D-2C4F653394CB}"/>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 modelId="{07DFBA1A-6084-4AA7-97A2-AC702E08881A}" type="presParOf" srcId="{06F64533-9213-4860-B29C-3292A4AC74EC}" destId="{729A094A-FAC0-497C-B5F0-6BA587F04566}" srcOrd="5" destOrd="0" presId="urn:microsoft.com/office/officeart/2005/8/layout/hChevron3"/>
    <dgm:cxn modelId="{BAA27F8B-6DC8-4BEC-9A89-3BE0C6385ED9}" type="presParOf" srcId="{06F64533-9213-4860-B29C-3292A4AC74EC}" destId="{35B3DE1D-9364-4D95-9DE1-A6E4ADA86C4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Is the meaning of the terms used clear to consumer?</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If vague or general terms have been used, have these been explained?</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Does the claim relate to the whole product, or part of it?</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2943A701-9EEB-4EEF-A1DB-C139BA30829C}">
      <dgm:prSet custT="1"/>
      <dgm:spPr>
        <a:solidFill>
          <a:schemeClr val="accent1">
            <a:lumMod val="20000"/>
            <a:lumOff val="80000"/>
          </a:schemeClr>
        </a:solidFill>
      </dgm:spPr>
      <dgm:t>
        <a:bodyPr/>
        <a:lstStyle/>
        <a:p>
          <a:r>
            <a:rPr lang="en-GB" sz="1600" dirty="0">
              <a:solidFill>
                <a:srgbClr val="000000"/>
              </a:solidFill>
            </a:rPr>
            <a:t>Is the information you are providing to consumers useful or confusing?</a:t>
          </a:r>
        </a:p>
      </dgm:t>
    </dgm:pt>
    <dgm:pt modelId="{174FDF5F-59EB-4750-9C7E-BEAF453B9076}" type="parTrans" cxnId="{0667F6BB-9A4A-456C-9A31-6A360D71A05A}">
      <dgm:prSet/>
      <dgm:spPr/>
      <dgm:t>
        <a:bodyPr/>
        <a:lstStyle/>
        <a:p>
          <a:endParaRPr lang="en-GB" sz="1600">
            <a:solidFill>
              <a:srgbClr val="000000"/>
            </a:solidFill>
          </a:endParaRPr>
        </a:p>
      </dgm:t>
    </dgm:pt>
    <dgm:pt modelId="{CC384542-03B4-41A8-9A8D-2C4F653394CB}" type="sibTrans" cxnId="{0667F6BB-9A4A-456C-9A31-6A360D71A05A}">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4"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4"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4" custScaleX="100332" custScaleY="114026" custLinFactNeighborX="4275">
        <dgm:presLayoutVars>
          <dgm:bulletEnabled val="1"/>
        </dgm:presLayoutVars>
      </dgm:prSet>
      <dgm:spPr/>
    </dgm:pt>
    <dgm:pt modelId="{729A094A-FAC0-497C-B5F0-6BA587F04566}" type="pres">
      <dgm:prSet presAssocID="{EE44495C-8A0C-4732-B199-922CF16B019E}" presName="parSpace" presStyleCnt="0"/>
      <dgm:spPr/>
    </dgm:pt>
    <dgm:pt modelId="{35B3DE1D-9364-4D95-9DE1-A6E4ADA86C42}" type="pres">
      <dgm:prSet presAssocID="{2943A701-9EEB-4EEF-A1DB-C139BA30829C}" presName="parTxOnly" presStyleLbl="node1" presStyleIdx="3" presStyleCnt="4"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5E7C5CAB-5206-40B9-9294-1B30B35EA74C}" type="presOf" srcId="{2943A701-9EEB-4EEF-A1DB-C139BA30829C}" destId="{35B3DE1D-9364-4D95-9DE1-A6E4ADA86C42}"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0667F6BB-9A4A-456C-9A31-6A360D71A05A}" srcId="{26E8C806-A922-4764-ABB7-446CAA683D2F}" destId="{2943A701-9EEB-4EEF-A1DB-C139BA30829C}" srcOrd="3" destOrd="0" parTransId="{174FDF5F-59EB-4750-9C7E-BEAF453B9076}" sibTransId="{CC384542-03B4-41A8-9A8D-2C4F653394CB}"/>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 modelId="{07DFBA1A-6084-4AA7-97A2-AC702E08881A}" type="presParOf" srcId="{06F64533-9213-4860-B29C-3292A4AC74EC}" destId="{729A094A-FAC0-497C-B5F0-6BA587F04566}" srcOrd="5" destOrd="0" presId="urn:microsoft.com/office/officeart/2005/8/layout/hChevron3"/>
    <dgm:cxn modelId="{BAA27F8B-6DC8-4BEC-9A89-3BE0C6385ED9}" type="presParOf" srcId="{06F64533-9213-4860-B29C-3292A4AC74EC}" destId="{35B3DE1D-9364-4D95-9DE1-A6E4ADA86C4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What is the overall environmental impact of my product? </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What do consumers need to know to make informed choices about my product?</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Should I include information about the durability or disposability of my product?</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3" custScaleX="86304" custScaleY="114026" custLinFactNeighborX="-1108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3"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3" custScaleX="100332"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Do I need to caveat any </a:t>
          </a:r>
        </a:p>
        <a:p>
          <a:r>
            <a:rPr lang="en-GB" sz="1600" dirty="0">
              <a:solidFill>
                <a:srgbClr val="000000"/>
              </a:solidFill>
            </a:rPr>
            <a:t>claims that I am making?</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Where I do not plan to include information in a claim, why not?</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Is there anything I need to tell consumers so that they make informed choices, but that I genuinely cannot fit into my claim?</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3"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3"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3" custScaleX="100332"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Is the claim comparing like with like?</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Is the like for like comparison a fair and representative one?</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Is the basis of the comparison fair and clear?</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3"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3"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3" custScaleX="100332"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Does the claim reflect the whole product life cycle?</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By making a claim about one element of the product’s life cycle, does the claim mislead the consumer about other aspects?</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Do I have to disclose the full life cycle of a product in all instances where an environmental claim is made?</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3"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3"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3" custScaleX="100332"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 Is the claim you are making subjective or objective?</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 Do you have appropriate evidence to support your claim? </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 Is the evidence based on accepted science or understanding?</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2943A701-9EEB-4EEF-A1DB-C139BA30829C}">
      <dgm:prSet custT="1"/>
      <dgm:spPr>
        <a:solidFill>
          <a:schemeClr val="accent1">
            <a:lumMod val="20000"/>
            <a:lumOff val="80000"/>
          </a:schemeClr>
        </a:solidFill>
      </dgm:spPr>
      <dgm:t>
        <a:bodyPr/>
        <a:lstStyle/>
        <a:p>
          <a:r>
            <a:rPr lang="en-GB" sz="1600" dirty="0">
              <a:solidFill>
                <a:srgbClr val="000000"/>
              </a:solidFill>
            </a:rPr>
            <a:t> Has the evidence been subject to independent scrutiny?</a:t>
          </a:r>
        </a:p>
      </dgm:t>
    </dgm:pt>
    <dgm:pt modelId="{CC384542-03B4-41A8-9A8D-2C4F653394CB}" type="sibTrans" cxnId="{0667F6BB-9A4A-456C-9A31-6A360D71A05A}">
      <dgm:prSet/>
      <dgm:spPr/>
      <dgm:t>
        <a:bodyPr/>
        <a:lstStyle/>
        <a:p>
          <a:endParaRPr lang="en-GB" sz="1600">
            <a:solidFill>
              <a:srgbClr val="000000"/>
            </a:solidFill>
          </a:endParaRPr>
        </a:p>
      </dgm:t>
    </dgm:pt>
    <dgm:pt modelId="{174FDF5F-59EB-4750-9C7E-BEAF453B9076}" type="parTrans" cxnId="{0667F6BB-9A4A-456C-9A31-6A360D71A05A}">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4"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4"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4" custScaleX="100332" custScaleY="114026" custLinFactNeighborX="4275">
        <dgm:presLayoutVars>
          <dgm:bulletEnabled val="1"/>
        </dgm:presLayoutVars>
      </dgm:prSet>
      <dgm:spPr/>
    </dgm:pt>
    <dgm:pt modelId="{729A094A-FAC0-497C-B5F0-6BA587F04566}" type="pres">
      <dgm:prSet presAssocID="{EE44495C-8A0C-4732-B199-922CF16B019E}" presName="parSpace" presStyleCnt="0"/>
      <dgm:spPr/>
    </dgm:pt>
    <dgm:pt modelId="{35B3DE1D-9364-4D95-9DE1-A6E4ADA86C42}" type="pres">
      <dgm:prSet presAssocID="{2943A701-9EEB-4EEF-A1DB-C139BA30829C}" presName="parTxOnly" presStyleLbl="node1" presStyleIdx="3" presStyleCnt="4"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5E7C5CAB-5206-40B9-9294-1B30B35EA74C}" type="presOf" srcId="{2943A701-9EEB-4EEF-A1DB-C139BA30829C}" destId="{35B3DE1D-9364-4D95-9DE1-A6E4ADA86C42}"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0667F6BB-9A4A-456C-9A31-6A360D71A05A}" srcId="{26E8C806-A922-4764-ABB7-446CAA683D2F}" destId="{2943A701-9EEB-4EEF-A1DB-C139BA30829C}" srcOrd="3" destOrd="0" parTransId="{174FDF5F-59EB-4750-9C7E-BEAF453B9076}" sibTransId="{CC384542-03B4-41A8-9A8D-2C4F653394CB}"/>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 modelId="{07DFBA1A-6084-4AA7-97A2-AC702E08881A}" type="presParOf" srcId="{06F64533-9213-4860-B29C-3292A4AC74EC}" destId="{729A094A-FAC0-497C-B5F0-6BA587F04566}" srcOrd="5" destOrd="0" presId="urn:microsoft.com/office/officeart/2005/8/layout/hChevron3"/>
    <dgm:cxn modelId="{BAA27F8B-6DC8-4BEC-9A89-3BE0C6385ED9}" type="presParOf" srcId="{06F64533-9213-4860-B29C-3292A4AC74EC}" destId="{35B3DE1D-9364-4D95-9DE1-A6E4ADA86C4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E8C806-A922-4764-ABB7-446CAA683D2F}" type="doc">
      <dgm:prSet loTypeId="urn:microsoft.com/office/officeart/2005/8/layout/hChevron3" loCatId="process" qsTypeId="urn:microsoft.com/office/officeart/2005/8/quickstyle/simple1" qsCatId="simple" csTypeId="urn:microsoft.com/office/officeart/2005/8/colors/accent2_2" csCatId="accent2" phldr="1"/>
      <dgm:spPr/>
    </dgm:pt>
    <dgm:pt modelId="{B1FA5E18-193B-47DC-A83E-2CD347B05D4D}">
      <dgm:prSet phldrT="[Text]" custT="1"/>
      <dgm:spPr>
        <a:solidFill>
          <a:schemeClr val="accent1"/>
        </a:solidFill>
      </dgm:spPr>
      <dgm:t>
        <a:bodyPr/>
        <a:lstStyle/>
        <a:p>
          <a:r>
            <a:rPr lang="en-GB" sz="1600" dirty="0">
              <a:solidFill>
                <a:srgbClr val="000000"/>
              </a:solidFill>
            </a:rPr>
            <a:t> Is the evidence up to date?</a:t>
          </a:r>
        </a:p>
      </dgm:t>
    </dgm:pt>
    <dgm:pt modelId="{EF8AAD11-A1BC-4929-AFD3-94F27E0D4EA2}" type="parTrans" cxnId="{BE77FEBA-8A18-41F1-AB94-F6094A250B18}">
      <dgm:prSet/>
      <dgm:spPr/>
      <dgm:t>
        <a:bodyPr/>
        <a:lstStyle/>
        <a:p>
          <a:endParaRPr lang="en-GB" sz="1600">
            <a:solidFill>
              <a:srgbClr val="000000"/>
            </a:solidFill>
          </a:endParaRPr>
        </a:p>
      </dgm:t>
    </dgm:pt>
    <dgm:pt modelId="{3CA2FE2C-071F-4587-A36A-0A3C948F1C11}" type="sibTrans" cxnId="{BE77FEBA-8A18-41F1-AB94-F6094A250B18}">
      <dgm:prSet/>
      <dgm:spPr/>
      <dgm:t>
        <a:bodyPr/>
        <a:lstStyle/>
        <a:p>
          <a:endParaRPr lang="en-GB" sz="1600">
            <a:solidFill>
              <a:srgbClr val="000000"/>
            </a:solidFill>
          </a:endParaRPr>
        </a:p>
      </dgm:t>
    </dgm:pt>
    <dgm:pt modelId="{44F4E43F-B9C8-4C46-A185-EF71C3546108}">
      <dgm:prSet phldrT="[Text]" custT="1"/>
      <dgm:spPr>
        <a:solidFill>
          <a:schemeClr val="accent1">
            <a:lumMod val="60000"/>
            <a:lumOff val="40000"/>
          </a:schemeClr>
        </a:solidFill>
      </dgm:spPr>
      <dgm:t>
        <a:bodyPr/>
        <a:lstStyle/>
        <a:p>
          <a:r>
            <a:rPr lang="en-GB" sz="1600" dirty="0">
              <a:solidFill>
                <a:srgbClr val="000000"/>
              </a:solidFill>
            </a:rPr>
            <a:t> Does the evidence reflect ‘real world’ conditions?</a:t>
          </a:r>
        </a:p>
      </dgm:t>
    </dgm:pt>
    <dgm:pt modelId="{1C7FF674-49E0-4A10-BAA7-9FAA327D913E}" type="parTrans" cxnId="{2D571AEA-FFA5-4426-92AE-31110A0D1BBB}">
      <dgm:prSet/>
      <dgm:spPr/>
      <dgm:t>
        <a:bodyPr/>
        <a:lstStyle/>
        <a:p>
          <a:endParaRPr lang="en-GB" sz="1600">
            <a:solidFill>
              <a:srgbClr val="000000"/>
            </a:solidFill>
          </a:endParaRPr>
        </a:p>
      </dgm:t>
    </dgm:pt>
    <dgm:pt modelId="{4C8FA913-563A-4EEA-815E-3C7A45A5E246}" type="sibTrans" cxnId="{2D571AEA-FFA5-4426-92AE-31110A0D1BBB}">
      <dgm:prSet/>
      <dgm:spPr/>
      <dgm:t>
        <a:bodyPr/>
        <a:lstStyle/>
        <a:p>
          <a:endParaRPr lang="en-GB" sz="1600">
            <a:solidFill>
              <a:srgbClr val="000000"/>
            </a:solidFill>
          </a:endParaRPr>
        </a:p>
      </dgm:t>
    </dgm:pt>
    <dgm:pt modelId="{51AAFBDF-3C21-4773-83C6-7F7B302F9486}">
      <dgm:prSet phldrT="[Text]" custT="1"/>
      <dgm:spPr>
        <a:solidFill>
          <a:schemeClr val="accent1">
            <a:lumMod val="40000"/>
            <a:lumOff val="60000"/>
          </a:schemeClr>
        </a:solidFill>
      </dgm:spPr>
      <dgm:t>
        <a:bodyPr/>
        <a:lstStyle/>
        <a:p>
          <a:r>
            <a:rPr lang="en-GB" sz="1600" dirty="0">
              <a:solidFill>
                <a:srgbClr val="000000"/>
              </a:solidFill>
            </a:rPr>
            <a:t> Is evidence available to or from others in your supply chain?</a:t>
          </a:r>
        </a:p>
      </dgm:t>
    </dgm:pt>
    <dgm:pt modelId="{220557A8-38F0-4FA4-8D12-6BA9E6898E93}" type="parTrans" cxnId="{ED7F28FD-433B-496C-836F-65DCF767EA1C}">
      <dgm:prSet/>
      <dgm:spPr/>
      <dgm:t>
        <a:bodyPr/>
        <a:lstStyle/>
        <a:p>
          <a:endParaRPr lang="en-GB" sz="1600">
            <a:solidFill>
              <a:srgbClr val="000000"/>
            </a:solidFill>
          </a:endParaRPr>
        </a:p>
      </dgm:t>
    </dgm:pt>
    <dgm:pt modelId="{EE44495C-8A0C-4732-B199-922CF16B019E}" type="sibTrans" cxnId="{ED7F28FD-433B-496C-836F-65DCF767EA1C}">
      <dgm:prSet/>
      <dgm:spPr/>
      <dgm:t>
        <a:bodyPr/>
        <a:lstStyle/>
        <a:p>
          <a:endParaRPr lang="en-GB" sz="1600">
            <a:solidFill>
              <a:srgbClr val="000000"/>
            </a:solidFill>
          </a:endParaRPr>
        </a:p>
      </dgm:t>
    </dgm:pt>
    <dgm:pt modelId="{2943A701-9EEB-4EEF-A1DB-C139BA30829C}">
      <dgm:prSet custT="1"/>
      <dgm:spPr>
        <a:solidFill>
          <a:schemeClr val="accent1">
            <a:lumMod val="20000"/>
            <a:lumOff val="80000"/>
          </a:schemeClr>
        </a:solidFill>
      </dgm:spPr>
      <dgm:t>
        <a:bodyPr/>
        <a:lstStyle/>
        <a:p>
          <a:r>
            <a:rPr lang="en-GB" sz="1600" dirty="0">
              <a:solidFill>
                <a:srgbClr val="000000"/>
              </a:solidFill>
            </a:rPr>
            <a:t> Is the evidence publicly available and can consumers verify the claims?</a:t>
          </a:r>
        </a:p>
      </dgm:t>
    </dgm:pt>
    <dgm:pt modelId="{CC384542-03B4-41A8-9A8D-2C4F653394CB}" type="sibTrans" cxnId="{0667F6BB-9A4A-456C-9A31-6A360D71A05A}">
      <dgm:prSet/>
      <dgm:spPr/>
      <dgm:t>
        <a:bodyPr/>
        <a:lstStyle/>
        <a:p>
          <a:endParaRPr lang="en-GB" sz="1600">
            <a:solidFill>
              <a:srgbClr val="000000"/>
            </a:solidFill>
          </a:endParaRPr>
        </a:p>
      </dgm:t>
    </dgm:pt>
    <dgm:pt modelId="{174FDF5F-59EB-4750-9C7E-BEAF453B9076}" type="parTrans" cxnId="{0667F6BB-9A4A-456C-9A31-6A360D71A05A}">
      <dgm:prSet/>
      <dgm:spPr/>
      <dgm:t>
        <a:bodyPr/>
        <a:lstStyle/>
        <a:p>
          <a:endParaRPr lang="en-GB" sz="1600">
            <a:solidFill>
              <a:srgbClr val="000000"/>
            </a:solidFill>
          </a:endParaRPr>
        </a:p>
      </dgm:t>
    </dgm:pt>
    <dgm:pt modelId="{06F64533-9213-4860-B29C-3292A4AC74EC}" type="pres">
      <dgm:prSet presAssocID="{26E8C806-A922-4764-ABB7-446CAA683D2F}" presName="Name0" presStyleCnt="0">
        <dgm:presLayoutVars>
          <dgm:dir/>
          <dgm:resizeHandles val="exact"/>
        </dgm:presLayoutVars>
      </dgm:prSet>
      <dgm:spPr/>
    </dgm:pt>
    <dgm:pt modelId="{779B9485-C5E4-40AF-B50E-241D70883309}" type="pres">
      <dgm:prSet presAssocID="{B1FA5E18-193B-47DC-A83E-2CD347B05D4D}" presName="parTxOnly" presStyleLbl="node1" presStyleIdx="0" presStyleCnt="4" custScaleX="86304" custScaleY="114026">
        <dgm:presLayoutVars>
          <dgm:bulletEnabled val="1"/>
        </dgm:presLayoutVars>
      </dgm:prSet>
      <dgm:spPr/>
    </dgm:pt>
    <dgm:pt modelId="{2E5D79E8-3530-4A90-991F-32D49755A89C}" type="pres">
      <dgm:prSet presAssocID="{3CA2FE2C-071F-4587-A36A-0A3C948F1C11}" presName="parSpace" presStyleCnt="0"/>
      <dgm:spPr/>
    </dgm:pt>
    <dgm:pt modelId="{C4F6FC16-03F8-4A3F-B439-452942510FA1}" type="pres">
      <dgm:prSet presAssocID="{44F4E43F-B9C8-4C46-A185-EF71C3546108}" presName="parTxOnly" presStyleLbl="node1" presStyleIdx="1" presStyleCnt="4" custScaleY="114026" custLinFactNeighborX="4275">
        <dgm:presLayoutVars>
          <dgm:bulletEnabled val="1"/>
        </dgm:presLayoutVars>
      </dgm:prSet>
      <dgm:spPr/>
    </dgm:pt>
    <dgm:pt modelId="{BCBA2A52-7029-40EF-AC5F-5FA9CE79775F}" type="pres">
      <dgm:prSet presAssocID="{4C8FA913-563A-4EEA-815E-3C7A45A5E246}" presName="parSpace" presStyleCnt="0"/>
      <dgm:spPr/>
    </dgm:pt>
    <dgm:pt modelId="{62F15BD8-C0C9-4122-A144-F82462E7F61B}" type="pres">
      <dgm:prSet presAssocID="{51AAFBDF-3C21-4773-83C6-7F7B302F9486}" presName="parTxOnly" presStyleLbl="node1" presStyleIdx="2" presStyleCnt="4" custScaleX="100332" custScaleY="114026" custLinFactNeighborX="4275">
        <dgm:presLayoutVars>
          <dgm:bulletEnabled val="1"/>
        </dgm:presLayoutVars>
      </dgm:prSet>
      <dgm:spPr/>
    </dgm:pt>
    <dgm:pt modelId="{729A094A-FAC0-497C-B5F0-6BA587F04566}" type="pres">
      <dgm:prSet presAssocID="{EE44495C-8A0C-4732-B199-922CF16B019E}" presName="parSpace" presStyleCnt="0"/>
      <dgm:spPr/>
    </dgm:pt>
    <dgm:pt modelId="{35B3DE1D-9364-4D95-9DE1-A6E4ADA86C42}" type="pres">
      <dgm:prSet presAssocID="{2943A701-9EEB-4EEF-A1DB-C139BA30829C}" presName="parTxOnly" presStyleLbl="node1" presStyleIdx="3" presStyleCnt="4" custScaleY="114026" custLinFactNeighborX="4275">
        <dgm:presLayoutVars>
          <dgm:bulletEnabled val="1"/>
        </dgm:presLayoutVars>
      </dgm:prSet>
      <dgm:spPr/>
    </dgm:pt>
  </dgm:ptLst>
  <dgm:cxnLst>
    <dgm:cxn modelId="{54BD1000-EBD4-4942-B7A2-4BC6D8F40FE7}" type="presOf" srcId="{44F4E43F-B9C8-4C46-A185-EF71C3546108}" destId="{C4F6FC16-03F8-4A3F-B439-452942510FA1}" srcOrd="0" destOrd="0" presId="urn:microsoft.com/office/officeart/2005/8/layout/hChevron3"/>
    <dgm:cxn modelId="{211B5A39-E66A-488A-8961-488A9FA0976A}" type="presOf" srcId="{26E8C806-A922-4764-ABB7-446CAA683D2F}" destId="{06F64533-9213-4860-B29C-3292A4AC74EC}" srcOrd="0" destOrd="0" presId="urn:microsoft.com/office/officeart/2005/8/layout/hChevron3"/>
    <dgm:cxn modelId="{D7D46E8C-C1D9-4833-AD02-E4046B13F9AF}" type="presOf" srcId="{51AAFBDF-3C21-4773-83C6-7F7B302F9486}" destId="{62F15BD8-C0C9-4122-A144-F82462E7F61B}" srcOrd="0" destOrd="0" presId="urn:microsoft.com/office/officeart/2005/8/layout/hChevron3"/>
    <dgm:cxn modelId="{5E7C5CAB-5206-40B9-9294-1B30B35EA74C}" type="presOf" srcId="{2943A701-9EEB-4EEF-A1DB-C139BA30829C}" destId="{35B3DE1D-9364-4D95-9DE1-A6E4ADA86C42}" srcOrd="0" destOrd="0" presId="urn:microsoft.com/office/officeart/2005/8/layout/hChevron3"/>
    <dgm:cxn modelId="{66486DB6-26AE-4D5D-838A-D2B3DAD30C99}" type="presOf" srcId="{B1FA5E18-193B-47DC-A83E-2CD347B05D4D}" destId="{779B9485-C5E4-40AF-B50E-241D70883309}" srcOrd="0" destOrd="0" presId="urn:microsoft.com/office/officeart/2005/8/layout/hChevron3"/>
    <dgm:cxn modelId="{BE77FEBA-8A18-41F1-AB94-F6094A250B18}" srcId="{26E8C806-A922-4764-ABB7-446CAA683D2F}" destId="{B1FA5E18-193B-47DC-A83E-2CD347B05D4D}" srcOrd="0" destOrd="0" parTransId="{EF8AAD11-A1BC-4929-AFD3-94F27E0D4EA2}" sibTransId="{3CA2FE2C-071F-4587-A36A-0A3C948F1C11}"/>
    <dgm:cxn modelId="{0667F6BB-9A4A-456C-9A31-6A360D71A05A}" srcId="{26E8C806-A922-4764-ABB7-446CAA683D2F}" destId="{2943A701-9EEB-4EEF-A1DB-C139BA30829C}" srcOrd="3" destOrd="0" parTransId="{174FDF5F-59EB-4750-9C7E-BEAF453B9076}" sibTransId="{CC384542-03B4-41A8-9A8D-2C4F653394CB}"/>
    <dgm:cxn modelId="{2D571AEA-FFA5-4426-92AE-31110A0D1BBB}" srcId="{26E8C806-A922-4764-ABB7-446CAA683D2F}" destId="{44F4E43F-B9C8-4C46-A185-EF71C3546108}" srcOrd="1" destOrd="0" parTransId="{1C7FF674-49E0-4A10-BAA7-9FAA327D913E}" sibTransId="{4C8FA913-563A-4EEA-815E-3C7A45A5E246}"/>
    <dgm:cxn modelId="{ED7F28FD-433B-496C-836F-65DCF767EA1C}" srcId="{26E8C806-A922-4764-ABB7-446CAA683D2F}" destId="{51AAFBDF-3C21-4773-83C6-7F7B302F9486}" srcOrd="2" destOrd="0" parTransId="{220557A8-38F0-4FA4-8D12-6BA9E6898E93}" sibTransId="{EE44495C-8A0C-4732-B199-922CF16B019E}"/>
    <dgm:cxn modelId="{652B6690-10BD-46E2-8A81-FF92139889C1}" type="presParOf" srcId="{06F64533-9213-4860-B29C-3292A4AC74EC}" destId="{779B9485-C5E4-40AF-B50E-241D70883309}" srcOrd="0" destOrd="0" presId="urn:microsoft.com/office/officeart/2005/8/layout/hChevron3"/>
    <dgm:cxn modelId="{DEEA3236-9441-41E2-B0F4-03E70731F0DA}" type="presParOf" srcId="{06F64533-9213-4860-B29C-3292A4AC74EC}" destId="{2E5D79E8-3530-4A90-991F-32D49755A89C}" srcOrd="1" destOrd="0" presId="urn:microsoft.com/office/officeart/2005/8/layout/hChevron3"/>
    <dgm:cxn modelId="{7C95E16F-DE3D-47E2-8F74-354590E4E35C}" type="presParOf" srcId="{06F64533-9213-4860-B29C-3292A4AC74EC}" destId="{C4F6FC16-03F8-4A3F-B439-452942510FA1}" srcOrd="2" destOrd="0" presId="urn:microsoft.com/office/officeart/2005/8/layout/hChevron3"/>
    <dgm:cxn modelId="{42E551DA-688C-47DE-A125-9D072F06B164}" type="presParOf" srcId="{06F64533-9213-4860-B29C-3292A4AC74EC}" destId="{BCBA2A52-7029-40EF-AC5F-5FA9CE79775F}" srcOrd="3" destOrd="0" presId="urn:microsoft.com/office/officeart/2005/8/layout/hChevron3"/>
    <dgm:cxn modelId="{A33B4802-EADA-49F8-9CDE-6A35BAAA2196}" type="presParOf" srcId="{06F64533-9213-4860-B29C-3292A4AC74EC}" destId="{62F15BD8-C0C9-4122-A144-F82462E7F61B}" srcOrd="4" destOrd="0" presId="urn:microsoft.com/office/officeart/2005/8/layout/hChevron3"/>
    <dgm:cxn modelId="{07DFBA1A-6084-4AA7-97A2-AC702E08881A}" type="presParOf" srcId="{06F64533-9213-4860-B29C-3292A4AC74EC}" destId="{729A094A-FAC0-497C-B5F0-6BA587F04566}" srcOrd="5" destOrd="0" presId="urn:microsoft.com/office/officeart/2005/8/layout/hChevron3"/>
    <dgm:cxn modelId="{BAA27F8B-6DC8-4BEC-9A89-3BE0C6385ED9}" type="presParOf" srcId="{06F64533-9213-4860-B29C-3292A4AC74EC}" destId="{35B3DE1D-9364-4D95-9DE1-A6E4ADA86C4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8790" y="0"/>
          <a:ext cx="2914729"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claim true?</a:t>
          </a:r>
        </a:p>
      </dsp:txBody>
      <dsp:txXfrm>
        <a:off x="8790" y="0"/>
        <a:ext cx="2591032" cy="1294787"/>
      </dsp:txXfrm>
    </dsp:sp>
    <dsp:sp modelId="{C4F6FC16-03F8-4A3F-B439-452942510FA1}">
      <dsp:nvSpPr>
        <dsp:cNvPr id="0" name=""/>
        <dsp:cNvSpPr/>
      </dsp:nvSpPr>
      <dsp:spPr>
        <a:xfrm>
          <a:off x="2276938" y="0"/>
          <a:ext cx="3377281"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Does the claim give an accurate picture of the sustainability of a product?</a:t>
          </a:r>
        </a:p>
      </dsp:txBody>
      <dsp:txXfrm>
        <a:off x="2924332" y="0"/>
        <a:ext cx="2082494" cy="1294787"/>
      </dsp:txXfrm>
    </dsp:sp>
    <dsp:sp modelId="{62F15BD8-C0C9-4122-A144-F82462E7F61B}">
      <dsp:nvSpPr>
        <dsp:cNvPr id="0" name=""/>
        <dsp:cNvSpPr/>
      </dsp:nvSpPr>
      <dsp:spPr>
        <a:xfrm>
          <a:off x="4978764" y="0"/>
          <a:ext cx="3388494"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How would consumers understand the terms use?</a:t>
          </a:r>
        </a:p>
      </dsp:txBody>
      <dsp:txXfrm>
        <a:off x="5626158" y="0"/>
        <a:ext cx="2093707" cy="1294787"/>
      </dsp:txXfrm>
    </dsp:sp>
    <dsp:sp modelId="{35B3DE1D-9364-4D95-9DE1-A6E4ADA86C42}">
      <dsp:nvSpPr>
        <dsp:cNvPr id="0" name=""/>
        <dsp:cNvSpPr/>
      </dsp:nvSpPr>
      <dsp:spPr>
        <a:xfrm>
          <a:off x="7671717" y="0"/>
          <a:ext cx="3377281" cy="1294787"/>
        </a:xfrm>
        <a:prstGeom prst="chevron">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claim only true under certain conditions?</a:t>
          </a:r>
        </a:p>
      </dsp:txBody>
      <dsp:txXfrm>
        <a:off x="8319111" y="0"/>
        <a:ext cx="2082494" cy="1294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8790" y="0"/>
          <a:ext cx="2914729"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what I say liable to deceive consumers?</a:t>
          </a:r>
        </a:p>
      </dsp:txBody>
      <dsp:txXfrm>
        <a:off x="8790" y="0"/>
        <a:ext cx="2591032" cy="1294787"/>
      </dsp:txXfrm>
    </dsp:sp>
    <dsp:sp modelId="{C4F6FC16-03F8-4A3F-B439-452942510FA1}">
      <dsp:nvSpPr>
        <dsp:cNvPr id="0" name=""/>
        <dsp:cNvSpPr/>
      </dsp:nvSpPr>
      <dsp:spPr>
        <a:xfrm>
          <a:off x="2276938" y="0"/>
          <a:ext cx="3377281"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Am I claiming benefits that are expected, or required by law?</a:t>
          </a:r>
        </a:p>
      </dsp:txBody>
      <dsp:txXfrm>
        <a:off x="2924332" y="0"/>
        <a:ext cx="2082494" cy="1294787"/>
      </dsp:txXfrm>
    </dsp:sp>
    <dsp:sp modelId="{62F15BD8-C0C9-4122-A144-F82462E7F61B}">
      <dsp:nvSpPr>
        <dsp:cNvPr id="0" name=""/>
        <dsp:cNvSpPr/>
      </dsp:nvSpPr>
      <dsp:spPr>
        <a:xfrm>
          <a:off x="4978764" y="0"/>
          <a:ext cx="3388494"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Am I telling the whole story?</a:t>
          </a:r>
        </a:p>
      </dsp:txBody>
      <dsp:txXfrm>
        <a:off x="5626158" y="0"/>
        <a:ext cx="2093707" cy="1294787"/>
      </dsp:txXfrm>
    </dsp:sp>
    <dsp:sp modelId="{35B3DE1D-9364-4D95-9DE1-A6E4ADA86C42}">
      <dsp:nvSpPr>
        <dsp:cNvPr id="0" name=""/>
        <dsp:cNvSpPr/>
      </dsp:nvSpPr>
      <dsp:spPr>
        <a:xfrm>
          <a:off x="7671717" y="0"/>
          <a:ext cx="3377281" cy="1294787"/>
        </a:xfrm>
        <a:prstGeom prst="chevron">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Do I give an overall impression that the benefits are greater that they really are?</a:t>
          </a:r>
        </a:p>
      </dsp:txBody>
      <dsp:txXfrm>
        <a:off x="8319111" y="0"/>
        <a:ext cx="2082494" cy="12947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8790" y="0"/>
          <a:ext cx="2914729"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meaning of the terms used clear to consumer?</a:t>
          </a:r>
        </a:p>
      </dsp:txBody>
      <dsp:txXfrm>
        <a:off x="8790" y="0"/>
        <a:ext cx="2591032" cy="1294787"/>
      </dsp:txXfrm>
    </dsp:sp>
    <dsp:sp modelId="{C4F6FC16-03F8-4A3F-B439-452942510FA1}">
      <dsp:nvSpPr>
        <dsp:cNvPr id="0" name=""/>
        <dsp:cNvSpPr/>
      </dsp:nvSpPr>
      <dsp:spPr>
        <a:xfrm>
          <a:off x="2276938" y="0"/>
          <a:ext cx="3377281"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If vague or general terms have been used, have these been explained?</a:t>
          </a:r>
        </a:p>
      </dsp:txBody>
      <dsp:txXfrm>
        <a:off x="2924332" y="0"/>
        <a:ext cx="2082494" cy="1294787"/>
      </dsp:txXfrm>
    </dsp:sp>
    <dsp:sp modelId="{62F15BD8-C0C9-4122-A144-F82462E7F61B}">
      <dsp:nvSpPr>
        <dsp:cNvPr id="0" name=""/>
        <dsp:cNvSpPr/>
      </dsp:nvSpPr>
      <dsp:spPr>
        <a:xfrm>
          <a:off x="4978764" y="0"/>
          <a:ext cx="3388494"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Does the claim relate to the whole product, or part of it?</a:t>
          </a:r>
        </a:p>
      </dsp:txBody>
      <dsp:txXfrm>
        <a:off x="5626158" y="0"/>
        <a:ext cx="2093707" cy="1294787"/>
      </dsp:txXfrm>
    </dsp:sp>
    <dsp:sp modelId="{35B3DE1D-9364-4D95-9DE1-A6E4ADA86C42}">
      <dsp:nvSpPr>
        <dsp:cNvPr id="0" name=""/>
        <dsp:cNvSpPr/>
      </dsp:nvSpPr>
      <dsp:spPr>
        <a:xfrm>
          <a:off x="7671717" y="0"/>
          <a:ext cx="3377281" cy="1294787"/>
        </a:xfrm>
        <a:prstGeom prst="chevron">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information you are providing to consumers useful or confusing?</a:t>
          </a:r>
        </a:p>
      </dsp:txBody>
      <dsp:txXfrm>
        <a:off x="8319111" y="0"/>
        <a:ext cx="2082494" cy="1294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0" y="0"/>
          <a:ext cx="3864577"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What is the overall environmental impact of my product? </a:t>
          </a:r>
        </a:p>
      </dsp:txBody>
      <dsp:txXfrm>
        <a:off x="0" y="0"/>
        <a:ext cx="3540880" cy="1294787"/>
      </dsp:txXfrm>
    </dsp:sp>
    <dsp:sp modelId="{C4F6FC16-03F8-4A3F-B439-452942510FA1}">
      <dsp:nvSpPr>
        <dsp:cNvPr id="0" name=""/>
        <dsp:cNvSpPr/>
      </dsp:nvSpPr>
      <dsp:spPr>
        <a:xfrm>
          <a:off x="3009774" y="0"/>
          <a:ext cx="4477865"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What do consumers need to know to make informed choices about my product?</a:t>
          </a:r>
        </a:p>
      </dsp:txBody>
      <dsp:txXfrm>
        <a:off x="3657168" y="0"/>
        <a:ext cx="3183078" cy="1294787"/>
      </dsp:txXfrm>
    </dsp:sp>
    <dsp:sp modelId="{62F15BD8-C0C9-4122-A144-F82462E7F61B}">
      <dsp:nvSpPr>
        <dsp:cNvPr id="0" name=""/>
        <dsp:cNvSpPr/>
      </dsp:nvSpPr>
      <dsp:spPr>
        <a:xfrm>
          <a:off x="6556266" y="0"/>
          <a:ext cx="4492732"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Should I include information about the durability or disposability of my product?</a:t>
          </a:r>
        </a:p>
      </dsp:txBody>
      <dsp:txXfrm>
        <a:off x="7203660" y="0"/>
        <a:ext cx="3197945" cy="12947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2484" y="0"/>
          <a:ext cx="3864577"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Do I need to caveat any </a:t>
          </a:r>
        </a:p>
        <a:p>
          <a:pPr marL="0" lvl="0" indent="0" algn="ctr" defTabSz="711200">
            <a:lnSpc>
              <a:spcPct val="90000"/>
            </a:lnSpc>
            <a:spcBef>
              <a:spcPct val="0"/>
            </a:spcBef>
            <a:spcAft>
              <a:spcPct val="35000"/>
            </a:spcAft>
            <a:buNone/>
          </a:pPr>
          <a:r>
            <a:rPr lang="en-GB" sz="1600" kern="1200" dirty="0">
              <a:solidFill>
                <a:srgbClr val="000000"/>
              </a:solidFill>
            </a:rPr>
            <a:t>claims that I am making?</a:t>
          </a:r>
        </a:p>
      </dsp:txBody>
      <dsp:txXfrm>
        <a:off x="2484" y="0"/>
        <a:ext cx="3540880" cy="1294787"/>
      </dsp:txXfrm>
    </dsp:sp>
    <dsp:sp modelId="{C4F6FC16-03F8-4A3F-B439-452942510FA1}">
      <dsp:nvSpPr>
        <dsp:cNvPr id="0" name=""/>
        <dsp:cNvSpPr/>
      </dsp:nvSpPr>
      <dsp:spPr>
        <a:xfrm>
          <a:off x="3009774" y="0"/>
          <a:ext cx="4477865"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Where I do not plan to include information in a claim, why not?</a:t>
          </a:r>
        </a:p>
      </dsp:txBody>
      <dsp:txXfrm>
        <a:off x="3657168" y="0"/>
        <a:ext cx="3183078" cy="1294787"/>
      </dsp:txXfrm>
    </dsp:sp>
    <dsp:sp modelId="{62F15BD8-C0C9-4122-A144-F82462E7F61B}">
      <dsp:nvSpPr>
        <dsp:cNvPr id="0" name=""/>
        <dsp:cNvSpPr/>
      </dsp:nvSpPr>
      <dsp:spPr>
        <a:xfrm>
          <a:off x="6556266" y="0"/>
          <a:ext cx="4492732"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there anything I need to tell consumers so that they make informed choices, but that I genuinely cannot fit into my claim?</a:t>
          </a:r>
        </a:p>
      </dsp:txBody>
      <dsp:txXfrm>
        <a:off x="7203660" y="0"/>
        <a:ext cx="3197945" cy="12947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2484" y="0"/>
          <a:ext cx="3864577"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claim comparing like with like?</a:t>
          </a:r>
        </a:p>
      </dsp:txBody>
      <dsp:txXfrm>
        <a:off x="2484" y="0"/>
        <a:ext cx="3540880" cy="1294787"/>
      </dsp:txXfrm>
    </dsp:sp>
    <dsp:sp modelId="{C4F6FC16-03F8-4A3F-B439-452942510FA1}">
      <dsp:nvSpPr>
        <dsp:cNvPr id="0" name=""/>
        <dsp:cNvSpPr/>
      </dsp:nvSpPr>
      <dsp:spPr>
        <a:xfrm>
          <a:off x="3009774" y="0"/>
          <a:ext cx="4477865"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like for like comparison a fair and representative one?</a:t>
          </a:r>
        </a:p>
      </dsp:txBody>
      <dsp:txXfrm>
        <a:off x="3657168" y="0"/>
        <a:ext cx="3183078" cy="1294787"/>
      </dsp:txXfrm>
    </dsp:sp>
    <dsp:sp modelId="{62F15BD8-C0C9-4122-A144-F82462E7F61B}">
      <dsp:nvSpPr>
        <dsp:cNvPr id="0" name=""/>
        <dsp:cNvSpPr/>
      </dsp:nvSpPr>
      <dsp:spPr>
        <a:xfrm>
          <a:off x="6556266" y="0"/>
          <a:ext cx="4492732"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Is the basis of the comparison fair and clear?</a:t>
          </a:r>
        </a:p>
      </dsp:txBody>
      <dsp:txXfrm>
        <a:off x="7203660" y="0"/>
        <a:ext cx="3197945" cy="12947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2484" y="0"/>
          <a:ext cx="3864577"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Does the claim reflect the whole product life cycle?</a:t>
          </a:r>
        </a:p>
      </dsp:txBody>
      <dsp:txXfrm>
        <a:off x="2484" y="0"/>
        <a:ext cx="3540880" cy="1294787"/>
      </dsp:txXfrm>
    </dsp:sp>
    <dsp:sp modelId="{C4F6FC16-03F8-4A3F-B439-452942510FA1}">
      <dsp:nvSpPr>
        <dsp:cNvPr id="0" name=""/>
        <dsp:cNvSpPr/>
      </dsp:nvSpPr>
      <dsp:spPr>
        <a:xfrm>
          <a:off x="3009774" y="0"/>
          <a:ext cx="4477865"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By making a claim about one element of the product’s life cycle, does the claim mislead the consumer about other aspects?</a:t>
          </a:r>
        </a:p>
      </dsp:txBody>
      <dsp:txXfrm>
        <a:off x="3657168" y="0"/>
        <a:ext cx="3183078" cy="1294787"/>
      </dsp:txXfrm>
    </dsp:sp>
    <dsp:sp modelId="{62F15BD8-C0C9-4122-A144-F82462E7F61B}">
      <dsp:nvSpPr>
        <dsp:cNvPr id="0" name=""/>
        <dsp:cNvSpPr/>
      </dsp:nvSpPr>
      <dsp:spPr>
        <a:xfrm>
          <a:off x="6556266" y="0"/>
          <a:ext cx="4492732"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Do I have to disclose the full life cycle of a product in all instances where an environmental claim is made?</a:t>
          </a:r>
        </a:p>
      </dsp:txBody>
      <dsp:txXfrm>
        <a:off x="7203660" y="0"/>
        <a:ext cx="3197945" cy="12947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8790" y="0"/>
          <a:ext cx="2914729"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Is the claim you are making subjective or objective?</a:t>
          </a:r>
        </a:p>
      </dsp:txBody>
      <dsp:txXfrm>
        <a:off x="8790" y="0"/>
        <a:ext cx="2591032" cy="1294787"/>
      </dsp:txXfrm>
    </dsp:sp>
    <dsp:sp modelId="{C4F6FC16-03F8-4A3F-B439-452942510FA1}">
      <dsp:nvSpPr>
        <dsp:cNvPr id="0" name=""/>
        <dsp:cNvSpPr/>
      </dsp:nvSpPr>
      <dsp:spPr>
        <a:xfrm>
          <a:off x="2276938" y="0"/>
          <a:ext cx="3377281"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Do you have appropriate evidence to support your claim? </a:t>
          </a:r>
        </a:p>
      </dsp:txBody>
      <dsp:txXfrm>
        <a:off x="2924332" y="0"/>
        <a:ext cx="2082494" cy="1294787"/>
      </dsp:txXfrm>
    </dsp:sp>
    <dsp:sp modelId="{62F15BD8-C0C9-4122-A144-F82462E7F61B}">
      <dsp:nvSpPr>
        <dsp:cNvPr id="0" name=""/>
        <dsp:cNvSpPr/>
      </dsp:nvSpPr>
      <dsp:spPr>
        <a:xfrm>
          <a:off x="4978764" y="0"/>
          <a:ext cx="3388494"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Is the evidence based on accepted science or understanding?</a:t>
          </a:r>
        </a:p>
      </dsp:txBody>
      <dsp:txXfrm>
        <a:off x="5626158" y="0"/>
        <a:ext cx="2093707" cy="1294787"/>
      </dsp:txXfrm>
    </dsp:sp>
    <dsp:sp modelId="{35B3DE1D-9364-4D95-9DE1-A6E4ADA86C42}">
      <dsp:nvSpPr>
        <dsp:cNvPr id="0" name=""/>
        <dsp:cNvSpPr/>
      </dsp:nvSpPr>
      <dsp:spPr>
        <a:xfrm>
          <a:off x="7671717" y="0"/>
          <a:ext cx="3377281" cy="1294787"/>
        </a:xfrm>
        <a:prstGeom prst="chevron">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Has the evidence been subject to independent scrutiny?</a:t>
          </a:r>
        </a:p>
      </dsp:txBody>
      <dsp:txXfrm>
        <a:off x="8319111" y="0"/>
        <a:ext cx="2082494" cy="12947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B9485-C5E4-40AF-B50E-241D70883309}">
      <dsp:nvSpPr>
        <dsp:cNvPr id="0" name=""/>
        <dsp:cNvSpPr/>
      </dsp:nvSpPr>
      <dsp:spPr>
        <a:xfrm>
          <a:off x="8790" y="0"/>
          <a:ext cx="2914729" cy="1294787"/>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Is the evidence up to date?</a:t>
          </a:r>
        </a:p>
      </dsp:txBody>
      <dsp:txXfrm>
        <a:off x="8790" y="0"/>
        <a:ext cx="2591032" cy="1294787"/>
      </dsp:txXfrm>
    </dsp:sp>
    <dsp:sp modelId="{C4F6FC16-03F8-4A3F-B439-452942510FA1}">
      <dsp:nvSpPr>
        <dsp:cNvPr id="0" name=""/>
        <dsp:cNvSpPr/>
      </dsp:nvSpPr>
      <dsp:spPr>
        <a:xfrm>
          <a:off x="2276938" y="0"/>
          <a:ext cx="3377281" cy="1294787"/>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Does the evidence reflect ‘real world’ conditions?</a:t>
          </a:r>
        </a:p>
      </dsp:txBody>
      <dsp:txXfrm>
        <a:off x="2924332" y="0"/>
        <a:ext cx="2082494" cy="1294787"/>
      </dsp:txXfrm>
    </dsp:sp>
    <dsp:sp modelId="{62F15BD8-C0C9-4122-A144-F82462E7F61B}">
      <dsp:nvSpPr>
        <dsp:cNvPr id="0" name=""/>
        <dsp:cNvSpPr/>
      </dsp:nvSpPr>
      <dsp:spPr>
        <a:xfrm>
          <a:off x="4978764" y="0"/>
          <a:ext cx="3388494" cy="1294787"/>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Is evidence available to or from others in your supply chain?</a:t>
          </a:r>
        </a:p>
      </dsp:txBody>
      <dsp:txXfrm>
        <a:off x="5626158" y="0"/>
        <a:ext cx="2093707" cy="1294787"/>
      </dsp:txXfrm>
    </dsp:sp>
    <dsp:sp modelId="{35B3DE1D-9364-4D95-9DE1-A6E4ADA86C42}">
      <dsp:nvSpPr>
        <dsp:cNvPr id="0" name=""/>
        <dsp:cNvSpPr/>
      </dsp:nvSpPr>
      <dsp:spPr>
        <a:xfrm>
          <a:off x="7671717" y="0"/>
          <a:ext cx="3377281" cy="1294787"/>
        </a:xfrm>
        <a:prstGeom prst="chevron">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000000"/>
              </a:solidFill>
            </a:rPr>
            <a:t> Is the evidence publicly available and can consumers verify the claims?</a:t>
          </a:r>
        </a:p>
      </dsp:txBody>
      <dsp:txXfrm>
        <a:off x="8319111" y="0"/>
        <a:ext cx="2082494" cy="129478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0A9893-6F64-4423-8F00-91B7F9A9AF69}" type="datetimeFigureOut">
              <a:rPr lang="en-GB" smtClean="0"/>
              <a:t>18/01/2024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95255-BE45-4389-8EC9-E33BB6DD49AD}" type="slidenum">
              <a:rPr lang="en-GB" smtClean="0"/>
              <a:t>‹#›</a:t>
            </a:fld>
            <a:endParaRPr lang="en-GB"/>
          </a:p>
        </p:txBody>
      </p:sp>
    </p:spTree>
    <p:extLst>
      <p:ext uri="{BB962C8B-B14F-4D97-AF65-F5344CB8AC3E}">
        <p14:creationId xmlns:p14="http://schemas.microsoft.com/office/powerpoint/2010/main" val="108763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notes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DB663A-BA56-410A-8B4E-5ECBC1A064D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982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DB663A-BA56-410A-8B4E-5ECBC1A064DD}" type="slidenum">
              <a:rPr lang="en-GB" smtClean="0"/>
              <a:t>3</a:t>
            </a:fld>
            <a:endParaRPr lang="en-GB"/>
          </a:p>
        </p:txBody>
      </p:sp>
    </p:spTree>
    <p:extLst>
      <p:ext uri="{BB962C8B-B14F-4D97-AF65-F5344CB8AC3E}">
        <p14:creationId xmlns:p14="http://schemas.microsoft.com/office/powerpoint/2010/main" val="1529232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B140D-0801-F3FB-4810-41392895FA00}"/>
              </a:ext>
            </a:extLst>
          </p:cNvPr>
          <p:cNvSpPr>
            <a:spLocks noGrp="1"/>
          </p:cNvSpPr>
          <p:nvPr>
            <p:ph type="pic" sz="quarter" idx="10"/>
          </p:nvPr>
        </p:nvSpPr>
        <p:spPr>
          <a:xfrm>
            <a:off x="6096000" y="-1"/>
            <a:ext cx="6085935" cy="6858000"/>
          </a:xfrm>
          <a:prstGeom prst="rect">
            <a:avLst/>
          </a:prstGeom>
        </p:spPr>
        <p:txBody>
          <a:bodyPr/>
          <a:lstStyle/>
          <a:p>
            <a:endParaRPr lang="en-GB"/>
          </a:p>
        </p:txBody>
      </p:sp>
      <p:sp>
        <p:nvSpPr>
          <p:cNvPr id="3" name="Title 2">
            <a:extLst>
              <a:ext uri="{FF2B5EF4-FFF2-40B4-BE49-F238E27FC236}">
                <a16:creationId xmlns:a16="http://schemas.microsoft.com/office/drawing/2014/main" id="{1D7CAA9F-E276-ED63-47CC-FFD93BDCB9AA}"/>
              </a:ext>
            </a:extLst>
          </p:cNvPr>
          <p:cNvSpPr>
            <a:spLocks noGrp="1"/>
          </p:cNvSpPr>
          <p:nvPr>
            <p:ph type="title"/>
          </p:nvPr>
        </p:nvSpPr>
        <p:spPr>
          <a:xfrm>
            <a:off x="643567" y="2766217"/>
            <a:ext cx="6085935" cy="1325563"/>
          </a:xfrm>
          <a:prstGeom prst="rect">
            <a:avLst/>
          </a:prstGeom>
        </p:spPr>
        <p:txBody>
          <a:bodyPr anchor="ctr"/>
          <a:lstStyle>
            <a:lvl1pPr algn="l">
              <a:defRPr>
                <a:solidFill>
                  <a:schemeClr val="bg2"/>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938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ront cover">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B140D-0801-F3FB-4810-41392895FA00}"/>
              </a:ext>
            </a:extLst>
          </p:cNvPr>
          <p:cNvSpPr>
            <a:spLocks noGrp="1"/>
          </p:cNvSpPr>
          <p:nvPr>
            <p:ph type="pic" sz="quarter" idx="10"/>
          </p:nvPr>
        </p:nvSpPr>
        <p:spPr>
          <a:xfrm>
            <a:off x="6096000" y="-1"/>
            <a:ext cx="6085935" cy="6858000"/>
          </a:xfrm>
          <a:prstGeom prst="rect">
            <a:avLst/>
          </a:prstGeom>
        </p:spPr>
        <p:txBody>
          <a:bodyPr/>
          <a:lstStyle/>
          <a:p>
            <a:endParaRPr lang="en-GB"/>
          </a:p>
        </p:txBody>
      </p:sp>
      <p:sp>
        <p:nvSpPr>
          <p:cNvPr id="3" name="Title 2">
            <a:extLst>
              <a:ext uri="{FF2B5EF4-FFF2-40B4-BE49-F238E27FC236}">
                <a16:creationId xmlns:a16="http://schemas.microsoft.com/office/drawing/2014/main" id="{1D7CAA9F-E276-ED63-47CC-FFD93BDCB9AA}"/>
              </a:ext>
            </a:extLst>
          </p:cNvPr>
          <p:cNvSpPr>
            <a:spLocks noGrp="1"/>
          </p:cNvSpPr>
          <p:nvPr>
            <p:ph type="title"/>
          </p:nvPr>
        </p:nvSpPr>
        <p:spPr>
          <a:xfrm>
            <a:off x="643567" y="2766217"/>
            <a:ext cx="6085935" cy="1325563"/>
          </a:xfrm>
          <a:prstGeom prst="rect">
            <a:avLst/>
          </a:prstGeom>
        </p:spPr>
        <p:txBody>
          <a:bodyPr anchor="ctr"/>
          <a:lstStyle>
            <a:lvl1pPr algn="l">
              <a:defRPr>
                <a:solidFill>
                  <a:schemeClr val="bg2"/>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64665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3"/>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7CAA9F-E276-ED63-47CC-FFD93BDCB9AA}"/>
              </a:ext>
            </a:extLst>
          </p:cNvPr>
          <p:cNvSpPr>
            <a:spLocks noGrp="1"/>
          </p:cNvSpPr>
          <p:nvPr>
            <p:ph type="title"/>
          </p:nvPr>
        </p:nvSpPr>
        <p:spPr>
          <a:xfrm>
            <a:off x="5891842" y="2766218"/>
            <a:ext cx="5323936" cy="1325563"/>
          </a:xfrm>
          <a:prstGeom prst="rect">
            <a:avLst/>
          </a:prstGeom>
        </p:spPr>
        <p:txBody>
          <a:bodyPr anchor="ctr"/>
          <a:lstStyle>
            <a:lvl1pPr algn="l">
              <a:defRPr>
                <a:solidFill>
                  <a:schemeClr val="bg2"/>
                </a:solidFill>
              </a:defRPr>
            </a:lvl1pPr>
          </a:lstStyle>
          <a:p>
            <a:r>
              <a:rPr lang="en-US" dirty="0"/>
              <a:t>Click to edit Master title style</a:t>
            </a:r>
            <a:endParaRPr lang="en-GB" dirty="0"/>
          </a:p>
        </p:txBody>
      </p:sp>
      <p:sp>
        <p:nvSpPr>
          <p:cNvPr id="4" name="Picture Placeholder 3">
            <a:extLst>
              <a:ext uri="{FF2B5EF4-FFF2-40B4-BE49-F238E27FC236}">
                <a16:creationId xmlns:a16="http://schemas.microsoft.com/office/drawing/2014/main" id="{45AB140D-0801-F3FB-4810-41392895FA00}"/>
              </a:ext>
            </a:extLst>
          </p:cNvPr>
          <p:cNvSpPr>
            <a:spLocks noGrp="1"/>
          </p:cNvSpPr>
          <p:nvPr>
            <p:ph type="pic" sz="quarter" idx="10"/>
          </p:nvPr>
        </p:nvSpPr>
        <p:spPr>
          <a:xfrm>
            <a:off x="838200" y="1199130"/>
            <a:ext cx="4210050" cy="4459737"/>
          </a:xfrm>
          <a:prstGeom prst="rect">
            <a:avLst/>
          </a:prstGeom>
        </p:spPr>
        <p:txBody>
          <a:bodyPr/>
          <a:lstStyle/>
          <a:p>
            <a:endParaRPr lang="en-GB"/>
          </a:p>
        </p:txBody>
      </p:sp>
    </p:spTree>
    <p:extLst>
      <p:ext uri="{BB962C8B-B14F-4D97-AF65-F5344CB8AC3E}">
        <p14:creationId xmlns:p14="http://schemas.microsoft.com/office/powerpoint/2010/main" val="4123956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le blank">
    <p:bg>
      <p:bgPr>
        <a:solidFill>
          <a:srgbClr val="E9E2D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95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379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coal blan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769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le slide">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A4933C52-E4D7-2D7E-450B-DB3325F03FF6}"/>
              </a:ext>
            </a:extLst>
          </p:cNvPr>
          <p:cNvSpPr>
            <a:spLocks noGrp="1"/>
          </p:cNvSpPr>
          <p:nvPr>
            <p:ph type="title"/>
          </p:nvPr>
        </p:nvSpPr>
        <p:spPr>
          <a:xfrm>
            <a:off x="390525" y="365125"/>
            <a:ext cx="10169106" cy="1325563"/>
          </a:xfrm>
          <a:prstGeom prst="rect">
            <a:avLst/>
          </a:prstGeom>
        </p:spPr>
        <p:txBody>
          <a:bodyPr/>
          <a:lstStyle>
            <a:lvl1pPr>
              <a:defRPr sz="4000">
                <a:solidFill>
                  <a:schemeClr val="accent5"/>
                </a:solidFill>
              </a:defRPr>
            </a:lvl1pPr>
          </a:lstStyle>
          <a:p>
            <a:r>
              <a:rPr lang="en-US"/>
              <a:t>Click to edit Master title style</a:t>
            </a:r>
            <a:endParaRPr lang="en-GB"/>
          </a:p>
        </p:txBody>
      </p:sp>
      <p:sp>
        <p:nvSpPr>
          <p:cNvPr id="8" name="Freeform 5">
            <a:extLst>
              <a:ext uri="{FF2B5EF4-FFF2-40B4-BE49-F238E27FC236}">
                <a16:creationId xmlns:a16="http://schemas.microsoft.com/office/drawing/2014/main" id="{BC6B5480-3138-6767-B8D9-7A2C097B217B}"/>
              </a:ext>
            </a:extLst>
          </p:cNvPr>
          <p:cNvSpPr>
            <a:spLocks/>
          </p:cNvSpPr>
          <p:nvPr userDrawn="1"/>
        </p:nvSpPr>
        <p:spPr bwMode="auto">
          <a:xfrm>
            <a:off x="11307763" y="365919"/>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518889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le slide with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BD19DD-69EF-870A-01B1-DD583B15F0AF}"/>
              </a:ext>
            </a:extLst>
          </p:cNvPr>
          <p:cNvSpPr>
            <a:spLocks noGrp="1"/>
          </p:cNvSpPr>
          <p:nvPr>
            <p:ph type="pic" sz="quarter" idx="10"/>
          </p:nvPr>
        </p:nvSpPr>
        <p:spPr>
          <a:xfrm>
            <a:off x="7759725" y="1846054"/>
            <a:ext cx="4041750" cy="4705560"/>
          </a:xfrm>
          <a:prstGeom prst="rect">
            <a:avLst/>
          </a:prstGeom>
        </p:spPr>
        <p:txBody>
          <a:bodyPr/>
          <a:lstStyle/>
          <a:p>
            <a:endParaRPr lang="en-GB"/>
          </a:p>
        </p:txBody>
      </p:sp>
      <p:sp>
        <p:nvSpPr>
          <p:cNvPr id="6" name="Text Placeholder 5">
            <a:extLst>
              <a:ext uri="{FF2B5EF4-FFF2-40B4-BE49-F238E27FC236}">
                <a16:creationId xmlns:a16="http://schemas.microsoft.com/office/drawing/2014/main" id="{A2E88BE1-D9FF-F473-0D1C-B4B74B3D4567}"/>
              </a:ext>
            </a:extLst>
          </p:cNvPr>
          <p:cNvSpPr>
            <a:spLocks noGrp="1"/>
          </p:cNvSpPr>
          <p:nvPr>
            <p:ph type="body" sz="quarter" idx="11"/>
          </p:nvPr>
        </p:nvSpPr>
        <p:spPr>
          <a:xfrm>
            <a:off x="390525" y="1846053"/>
            <a:ext cx="6875488" cy="4705560"/>
          </a:xfrm>
          <a:prstGeom prst="rect">
            <a:avLst/>
          </a:prstGeom>
        </p:spPr>
        <p:txBody>
          <a:bodyPr/>
          <a:lstStyle>
            <a:lvl1pPr>
              <a:lnSpc>
                <a:spcPct val="100000"/>
              </a:lnSpc>
              <a:spcBef>
                <a:spcPts val="3000"/>
              </a:spcBef>
              <a:defRPr sz="1800">
                <a:solidFill>
                  <a:schemeClr val="tx2"/>
                </a:solidFill>
              </a:defRPr>
            </a:lvl1pPr>
            <a:lvl2pPr>
              <a:lnSpc>
                <a:spcPct val="100000"/>
              </a:lnSpc>
              <a:defRPr sz="1600">
                <a:solidFill>
                  <a:schemeClr val="tx1"/>
                </a:solidFill>
              </a:defRPr>
            </a:lvl2pPr>
            <a:lvl3pPr>
              <a:lnSpc>
                <a:spcPct val="100000"/>
              </a:lnSpc>
              <a:defRPr sz="1400">
                <a:solidFill>
                  <a:schemeClr val="tx1"/>
                </a:solidFill>
              </a:defRPr>
            </a:lvl3pPr>
            <a:lvl4pPr>
              <a:lnSpc>
                <a:spcPct val="100000"/>
              </a:lnSpc>
              <a:defRPr sz="1200"/>
            </a:lvl4pPr>
            <a:lvl5pPr>
              <a:lnSpc>
                <a:spcPct val="10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24">
            <a:extLst>
              <a:ext uri="{FF2B5EF4-FFF2-40B4-BE49-F238E27FC236}">
                <a16:creationId xmlns:a16="http://schemas.microsoft.com/office/drawing/2014/main" id="{7E2DD255-100B-41F1-A3BB-A0564F812A1D}"/>
              </a:ext>
            </a:extLst>
          </p:cNvPr>
          <p:cNvSpPr>
            <a:spLocks noGrp="1"/>
          </p:cNvSpPr>
          <p:nvPr>
            <p:ph type="title"/>
          </p:nvPr>
        </p:nvSpPr>
        <p:spPr>
          <a:xfrm>
            <a:off x="390525" y="365125"/>
            <a:ext cx="10169106" cy="1325563"/>
          </a:xfrm>
          <a:prstGeom prst="rect">
            <a:avLst/>
          </a:prstGeom>
        </p:spPr>
        <p:txBody>
          <a:bodyPr/>
          <a:lstStyle>
            <a:lvl1pPr>
              <a:defRPr sz="4000">
                <a:solidFill>
                  <a:schemeClr val="accent5"/>
                </a:solidFill>
              </a:defRPr>
            </a:lvl1pPr>
          </a:lstStyle>
          <a:p>
            <a:r>
              <a:rPr lang="en-US"/>
              <a:t>Click to edit Master title style</a:t>
            </a:r>
            <a:endParaRPr lang="en-GB"/>
          </a:p>
        </p:txBody>
      </p:sp>
      <p:sp>
        <p:nvSpPr>
          <p:cNvPr id="12" name="AutoShape 3">
            <a:extLst>
              <a:ext uri="{FF2B5EF4-FFF2-40B4-BE49-F238E27FC236}">
                <a16:creationId xmlns:a16="http://schemas.microsoft.com/office/drawing/2014/main" id="{2EFCE3CC-E7EE-7102-E09D-A7C5662E3EC7}"/>
              </a:ext>
            </a:extLst>
          </p:cNvPr>
          <p:cNvSpPr>
            <a:spLocks noChangeAspect="1" noChangeArrowheads="1" noTextEdit="1"/>
          </p:cNvSpPr>
          <p:nvPr userDrawn="1"/>
        </p:nvSpPr>
        <p:spPr bwMode="auto">
          <a:xfrm>
            <a:off x="11307763" y="439738"/>
            <a:ext cx="493712"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5">
            <a:extLst>
              <a:ext uri="{FF2B5EF4-FFF2-40B4-BE49-F238E27FC236}">
                <a16:creationId xmlns:a16="http://schemas.microsoft.com/office/drawing/2014/main" id="{66559CE5-72A6-1F50-7DAD-D88D217EDD9B}"/>
              </a:ext>
            </a:extLst>
          </p:cNvPr>
          <p:cNvSpPr>
            <a:spLocks/>
          </p:cNvSpPr>
          <p:nvPr userDrawn="1"/>
        </p:nvSpPr>
        <p:spPr bwMode="auto">
          <a:xfrm>
            <a:off x="11307763" y="365125"/>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7637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le slide with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2E88BE1-D9FF-F473-0D1C-B4B74B3D4567}"/>
              </a:ext>
            </a:extLst>
          </p:cNvPr>
          <p:cNvSpPr>
            <a:spLocks noGrp="1"/>
          </p:cNvSpPr>
          <p:nvPr>
            <p:ph type="body" sz="quarter" idx="11"/>
          </p:nvPr>
        </p:nvSpPr>
        <p:spPr>
          <a:xfrm>
            <a:off x="390524" y="1846053"/>
            <a:ext cx="11410951" cy="4705560"/>
          </a:xfrm>
          <a:prstGeom prst="rect">
            <a:avLst/>
          </a:prstGeom>
        </p:spPr>
        <p:txBody>
          <a:bodyPr/>
          <a:lstStyle>
            <a:lvl1pPr>
              <a:lnSpc>
                <a:spcPct val="100000"/>
              </a:lnSpc>
              <a:spcBef>
                <a:spcPts val="3000"/>
              </a:spcBef>
              <a:defRPr sz="1800">
                <a:solidFill>
                  <a:schemeClr val="tx2"/>
                </a:solidFill>
              </a:defRPr>
            </a:lvl1pPr>
            <a:lvl2pPr>
              <a:lnSpc>
                <a:spcPct val="100000"/>
              </a:lnSpc>
              <a:defRPr sz="1600">
                <a:solidFill>
                  <a:schemeClr val="tx1"/>
                </a:solidFill>
              </a:defRPr>
            </a:lvl2pPr>
            <a:lvl3pPr>
              <a:lnSpc>
                <a:spcPct val="100000"/>
              </a:lnSpc>
              <a:defRPr sz="1400">
                <a:solidFill>
                  <a:schemeClr val="tx1"/>
                </a:solidFill>
              </a:defRPr>
            </a:lvl3pPr>
            <a:lvl4pPr>
              <a:lnSpc>
                <a:spcPct val="100000"/>
              </a:lnSpc>
              <a:defRPr sz="1200"/>
            </a:lvl4pPr>
            <a:lvl5pPr>
              <a:lnSpc>
                <a:spcPct val="10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24">
            <a:extLst>
              <a:ext uri="{FF2B5EF4-FFF2-40B4-BE49-F238E27FC236}">
                <a16:creationId xmlns:a16="http://schemas.microsoft.com/office/drawing/2014/main" id="{7E2DD255-100B-41F1-A3BB-A0564F812A1D}"/>
              </a:ext>
            </a:extLst>
          </p:cNvPr>
          <p:cNvSpPr>
            <a:spLocks noGrp="1"/>
          </p:cNvSpPr>
          <p:nvPr>
            <p:ph type="title"/>
          </p:nvPr>
        </p:nvSpPr>
        <p:spPr>
          <a:xfrm>
            <a:off x="390525" y="365125"/>
            <a:ext cx="10169106" cy="1325563"/>
          </a:xfrm>
          <a:prstGeom prst="rect">
            <a:avLst/>
          </a:prstGeom>
        </p:spPr>
        <p:txBody>
          <a:bodyPr/>
          <a:lstStyle>
            <a:lvl1pPr>
              <a:defRPr sz="4000">
                <a:solidFill>
                  <a:schemeClr val="accent5"/>
                </a:solidFill>
              </a:defRPr>
            </a:lvl1pPr>
          </a:lstStyle>
          <a:p>
            <a:r>
              <a:rPr lang="en-US"/>
              <a:t>Click to edit Master title style</a:t>
            </a:r>
            <a:endParaRPr lang="en-GB"/>
          </a:p>
        </p:txBody>
      </p:sp>
      <p:sp>
        <p:nvSpPr>
          <p:cNvPr id="12" name="AutoShape 3">
            <a:extLst>
              <a:ext uri="{FF2B5EF4-FFF2-40B4-BE49-F238E27FC236}">
                <a16:creationId xmlns:a16="http://schemas.microsoft.com/office/drawing/2014/main" id="{2EFCE3CC-E7EE-7102-E09D-A7C5662E3EC7}"/>
              </a:ext>
            </a:extLst>
          </p:cNvPr>
          <p:cNvSpPr>
            <a:spLocks noChangeAspect="1" noChangeArrowheads="1" noTextEdit="1"/>
          </p:cNvSpPr>
          <p:nvPr userDrawn="1"/>
        </p:nvSpPr>
        <p:spPr bwMode="auto">
          <a:xfrm>
            <a:off x="11307763" y="439738"/>
            <a:ext cx="493712"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5">
            <a:extLst>
              <a:ext uri="{FF2B5EF4-FFF2-40B4-BE49-F238E27FC236}">
                <a16:creationId xmlns:a16="http://schemas.microsoft.com/office/drawing/2014/main" id="{66559CE5-72A6-1F50-7DAD-D88D217EDD9B}"/>
              </a:ext>
            </a:extLst>
          </p:cNvPr>
          <p:cNvSpPr>
            <a:spLocks/>
          </p:cNvSpPr>
          <p:nvPr userDrawn="1"/>
        </p:nvSpPr>
        <p:spPr bwMode="auto">
          <a:xfrm>
            <a:off x="11307763" y="365125"/>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773294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le slide with chart">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A4933C52-E4D7-2D7E-450B-DB3325F03FF6}"/>
              </a:ext>
            </a:extLst>
          </p:cNvPr>
          <p:cNvSpPr>
            <a:spLocks noGrp="1"/>
          </p:cNvSpPr>
          <p:nvPr>
            <p:ph type="title"/>
          </p:nvPr>
        </p:nvSpPr>
        <p:spPr>
          <a:xfrm>
            <a:off x="390525" y="365125"/>
            <a:ext cx="10169106" cy="1325563"/>
          </a:xfrm>
          <a:prstGeom prst="rect">
            <a:avLst/>
          </a:prstGeom>
        </p:spPr>
        <p:txBody>
          <a:bodyPr/>
          <a:lstStyle>
            <a:lvl1pPr>
              <a:defRPr sz="4000">
                <a:solidFill>
                  <a:schemeClr val="accent5"/>
                </a:solidFill>
              </a:defRPr>
            </a:lvl1pPr>
          </a:lstStyle>
          <a:p>
            <a:r>
              <a:rPr lang="en-US"/>
              <a:t>Click to edit Master title style</a:t>
            </a:r>
            <a:endParaRPr lang="en-GB"/>
          </a:p>
        </p:txBody>
      </p:sp>
      <p:sp>
        <p:nvSpPr>
          <p:cNvPr id="8" name="Freeform 5">
            <a:extLst>
              <a:ext uri="{FF2B5EF4-FFF2-40B4-BE49-F238E27FC236}">
                <a16:creationId xmlns:a16="http://schemas.microsoft.com/office/drawing/2014/main" id="{BC6B5480-3138-6767-B8D9-7A2C097B217B}"/>
              </a:ext>
            </a:extLst>
          </p:cNvPr>
          <p:cNvSpPr>
            <a:spLocks/>
          </p:cNvSpPr>
          <p:nvPr userDrawn="1"/>
        </p:nvSpPr>
        <p:spPr bwMode="auto">
          <a:xfrm>
            <a:off x="11307763" y="365125"/>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Chart Placeholder 2">
            <a:extLst>
              <a:ext uri="{FF2B5EF4-FFF2-40B4-BE49-F238E27FC236}">
                <a16:creationId xmlns:a16="http://schemas.microsoft.com/office/drawing/2014/main" id="{05C8577A-8F03-D4F6-9FB7-5B1C709908F1}"/>
              </a:ext>
            </a:extLst>
          </p:cNvPr>
          <p:cNvSpPr>
            <a:spLocks noGrp="1"/>
          </p:cNvSpPr>
          <p:nvPr>
            <p:ph type="chart" sz="quarter" idx="10"/>
          </p:nvPr>
        </p:nvSpPr>
        <p:spPr>
          <a:xfrm>
            <a:off x="390525" y="1924050"/>
            <a:ext cx="11410950" cy="4362450"/>
          </a:xfrm>
          <a:prstGeom prst="rect">
            <a:avLst/>
          </a:prstGeom>
        </p:spPr>
        <p:txBody>
          <a:bodyPr/>
          <a:lstStyle>
            <a:lvl1pPr marL="0" indent="0">
              <a:buNone/>
              <a:defRPr/>
            </a:lvl1pPr>
          </a:lstStyle>
          <a:p>
            <a:endParaRPr lang="en-GB" dirty="0"/>
          </a:p>
        </p:txBody>
      </p:sp>
      <p:sp>
        <p:nvSpPr>
          <p:cNvPr id="5" name="Text Placeholder 4">
            <a:extLst>
              <a:ext uri="{FF2B5EF4-FFF2-40B4-BE49-F238E27FC236}">
                <a16:creationId xmlns:a16="http://schemas.microsoft.com/office/drawing/2014/main" id="{97ADC6EA-1A44-5F55-89B8-6494E49644A2}"/>
              </a:ext>
            </a:extLst>
          </p:cNvPr>
          <p:cNvSpPr>
            <a:spLocks noGrp="1"/>
          </p:cNvSpPr>
          <p:nvPr>
            <p:ph type="body" sz="quarter" idx="11" hasCustomPrompt="1"/>
          </p:nvPr>
        </p:nvSpPr>
        <p:spPr>
          <a:xfrm>
            <a:off x="7924800" y="6400800"/>
            <a:ext cx="3876675" cy="371475"/>
          </a:xfrm>
          <a:prstGeom prst="rect">
            <a:avLst/>
          </a:prstGeom>
        </p:spPr>
        <p:txBody>
          <a:bodyPr anchor="ctr"/>
          <a:lstStyle>
            <a:lvl1pPr marL="0" indent="0" algn="r">
              <a:buNone/>
              <a:defRPr sz="1200"/>
            </a:lvl1pPr>
          </a:lstStyle>
          <a:p>
            <a:pPr lvl="0"/>
            <a:r>
              <a:rPr lang="en-US" dirty="0"/>
              <a:t>Source:</a:t>
            </a:r>
            <a:endParaRPr lang="en-GB" dirty="0"/>
          </a:p>
        </p:txBody>
      </p:sp>
    </p:spTree>
    <p:extLst>
      <p:ext uri="{BB962C8B-B14F-4D97-AF65-F5344CB8AC3E}">
        <p14:creationId xmlns:p14="http://schemas.microsoft.com/office/powerpoint/2010/main" val="375445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ark slide">
    <p:bg>
      <p:bgPr>
        <a:solidFill>
          <a:schemeClr val="accent5"/>
        </a:solidFill>
        <a:effectLst/>
      </p:bgPr>
    </p:bg>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C89CE353-2604-EC6A-EEE4-CD5A0A2F28C1}"/>
              </a:ext>
            </a:extLst>
          </p:cNvPr>
          <p:cNvSpPr>
            <a:spLocks/>
          </p:cNvSpPr>
          <p:nvPr userDrawn="1"/>
        </p:nvSpPr>
        <p:spPr bwMode="auto">
          <a:xfrm>
            <a:off x="11307763" y="365919"/>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Title 24">
            <a:extLst>
              <a:ext uri="{FF2B5EF4-FFF2-40B4-BE49-F238E27FC236}">
                <a16:creationId xmlns:a16="http://schemas.microsoft.com/office/drawing/2014/main" id="{8A5AAD95-B588-D5BC-BA3F-B79936A5A356}"/>
              </a:ext>
            </a:extLst>
          </p:cNvPr>
          <p:cNvSpPr>
            <a:spLocks noGrp="1"/>
          </p:cNvSpPr>
          <p:nvPr>
            <p:ph type="title"/>
          </p:nvPr>
        </p:nvSpPr>
        <p:spPr>
          <a:xfrm>
            <a:off x="390525" y="365125"/>
            <a:ext cx="10169106" cy="1325563"/>
          </a:xfrm>
          <a:prstGeom prst="rect">
            <a:avLst/>
          </a:prstGeom>
        </p:spPr>
        <p:txBody>
          <a:bodyPr/>
          <a:lstStyle>
            <a:lvl1pPr>
              <a:defRPr sz="4000">
                <a:solidFill>
                  <a:schemeClr val="bg2"/>
                </a:solidFill>
              </a:defRPr>
            </a:lvl1pPr>
          </a:lstStyle>
          <a:p>
            <a:r>
              <a:rPr lang="en-US"/>
              <a:t>Click to edit Master title style</a:t>
            </a:r>
            <a:endParaRPr lang="en-GB"/>
          </a:p>
        </p:txBody>
      </p:sp>
    </p:spTree>
    <p:extLst>
      <p:ext uri="{BB962C8B-B14F-4D97-AF65-F5344CB8AC3E}">
        <p14:creationId xmlns:p14="http://schemas.microsoft.com/office/powerpoint/2010/main" val="4107887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slide with image">
    <p:bg>
      <p:bgPr>
        <a:solidFill>
          <a:schemeClr val="tx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2E88BE1-D9FF-F473-0D1C-B4B74B3D4567}"/>
              </a:ext>
            </a:extLst>
          </p:cNvPr>
          <p:cNvSpPr>
            <a:spLocks noGrp="1"/>
          </p:cNvSpPr>
          <p:nvPr>
            <p:ph type="body" sz="quarter" idx="11"/>
          </p:nvPr>
        </p:nvSpPr>
        <p:spPr>
          <a:xfrm>
            <a:off x="390525" y="1846053"/>
            <a:ext cx="6877049" cy="4705560"/>
          </a:xfrm>
          <a:prstGeom prst="rect">
            <a:avLst/>
          </a:prstGeom>
        </p:spPr>
        <p:txBody>
          <a:bodyPr/>
          <a:lstStyle>
            <a:lvl1pPr>
              <a:lnSpc>
                <a:spcPct val="100000"/>
              </a:lnSpc>
              <a:spcBef>
                <a:spcPts val="3000"/>
              </a:spcBef>
              <a:defRPr sz="1800">
                <a:solidFill>
                  <a:schemeClr val="accent1"/>
                </a:solidFill>
              </a:defRPr>
            </a:lvl1pPr>
            <a:lvl2pPr>
              <a:lnSpc>
                <a:spcPct val="100000"/>
              </a:lnSpc>
              <a:defRPr sz="1600">
                <a:solidFill>
                  <a:schemeClr val="bg2"/>
                </a:solidFill>
              </a:defRPr>
            </a:lvl2pPr>
            <a:lvl3pPr>
              <a:lnSpc>
                <a:spcPct val="100000"/>
              </a:lnSpc>
              <a:defRPr sz="1400">
                <a:solidFill>
                  <a:schemeClr val="bg2"/>
                </a:solidFill>
              </a:defRPr>
            </a:lvl3pPr>
            <a:lvl4pPr>
              <a:lnSpc>
                <a:spcPct val="100000"/>
              </a:lnSpc>
              <a:defRPr sz="1200">
                <a:solidFill>
                  <a:schemeClr val="bg2"/>
                </a:solidFill>
              </a:defRPr>
            </a:lvl4pPr>
            <a:lvl5pPr>
              <a:lnSpc>
                <a:spcPct val="100000"/>
              </a:lnSpc>
              <a:defRPr sz="12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24">
            <a:extLst>
              <a:ext uri="{FF2B5EF4-FFF2-40B4-BE49-F238E27FC236}">
                <a16:creationId xmlns:a16="http://schemas.microsoft.com/office/drawing/2014/main" id="{7E2DD255-100B-41F1-A3BB-A0564F812A1D}"/>
              </a:ext>
            </a:extLst>
          </p:cNvPr>
          <p:cNvSpPr>
            <a:spLocks noGrp="1"/>
          </p:cNvSpPr>
          <p:nvPr>
            <p:ph type="title"/>
          </p:nvPr>
        </p:nvSpPr>
        <p:spPr>
          <a:xfrm>
            <a:off x="390525" y="365125"/>
            <a:ext cx="10169106" cy="1325563"/>
          </a:xfrm>
          <a:prstGeom prst="rect">
            <a:avLst/>
          </a:prstGeom>
        </p:spPr>
        <p:txBody>
          <a:bodyPr/>
          <a:lstStyle>
            <a:lvl1pPr>
              <a:defRPr sz="4000">
                <a:solidFill>
                  <a:schemeClr val="bg2"/>
                </a:solidFill>
              </a:defRPr>
            </a:lvl1pPr>
          </a:lstStyle>
          <a:p>
            <a:r>
              <a:rPr lang="en-US"/>
              <a:t>Click to edit Master title style</a:t>
            </a:r>
            <a:endParaRPr lang="en-GB"/>
          </a:p>
        </p:txBody>
      </p:sp>
      <p:sp>
        <p:nvSpPr>
          <p:cNvPr id="12" name="AutoShape 3">
            <a:extLst>
              <a:ext uri="{FF2B5EF4-FFF2-40B4-BE49-F238E27FC236}">
                <a16:creationId xmlns:a16="http://schemas.microsoft.com/office/drawing/2014/main" id="{2EFCE3CC-E7EE-7102-E09D-A7C5662E3EC7}"/>
              </a:ext>
            </a:extLst>
          </p:cNvPr>
          <p:cNvSpPr>
            <a:spLocks noChangeAspect="1" noChangeArrowheads="1" noTextEdit="1"/>
          </p:cNvSpPr>
          <p:nvPr userDrawn="1"/>
        </p:nvSpPr>
        <p:spPr bwMode="auto">
          <a:xfrm>
            <a:off x="11307763" y="439738"/>
            <a:ext cx="493712"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5">
            <a:extLst>
              <a:ext uri="{FF2B5EF4-FFF2-40B4-BE49-F238E27FC236}">
                <a16:creationId xmlns:a16="http://schemas.microsoft.com/office/drawing/2014/main" id="{66559CE5-72A6-1F50-7DAD-D88D217EDD9B}"/>
              </a:ext>
            </a:extLst>
          </p:cNvPr>
          <p:cNvSpPr>
            <a:spLocks/>
          </p:cNvSpPr>
          <p:nvPr userDrawn="1"/>
        </p:nvSpPr>
        <p:spPr bwMode="auto">
          <a:xfrm>
            <a:off x="11307763" y="365919"/>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Picture Placeholder 2">
            <a:extLst>
              <a:ext uri="{FF2B5EF4-FFF2-40B4-BE49-F238E27FC236}">
                <a16:creationId xmlns:a16="http://schemas.microsoft.com/office/drawing/2014/main" id="{349C58E3-9C02-B1CB-0AA6-CF49D61770BC}"/>
              </a:ext>
            </a:extLst>
          </p:cNvPr>
          <p:cNvSpPr>
            <a:spLocks noGrp="1"/>
          </p:cNvSpPr>
          <p:nvPr>
            <p:ph type="pic" sz="quarter" idx="10"/>
          </p:nvPr>
        </p:nvSpPr>
        <p:spPr>
          <a:xfrm>
            <a:off x="7759725" y="1846054"/>
            <a:ext cx="4041750" cy="4705560"/>
          </a:xfrm>
          <a:prstGeom prst="rect">
            <a:avLst/>
          </a:prstGeom>
        </p:spPr>
        <p:txBody>
          <a:bodyPr/>
          <a:lstStyle/>
          <a:p>
            <a:endParaRPr lang="en-GB"/>
          </a:p>
        </p:txBody>
      </p:sp>
    </p:spTree>
    <p:extLst>
      <p:ext uri="{BB962C8B-B14F-4D97-AF65-F5344CB8AC3E}">
        <p14:creationId xmlns:p14="http://schemas.microsoft.com/office/powerpoint/2010/main" val="2844859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slide with text">
    <p:bg>
      <p:bgPr>
        <a:solidFill>
          <a:schemeClr val="tx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2E88BE1-D9FF-F473-0D1C-B4B74B3D4567}"/>
              </a:ext>
            </a:extLst>
          </p:cNvPr>
          <p:cNvSpPr>
            <a:spLocks noGrp="1"/>
          </p:cNvSpPr>
          <p:nvPr>
            <p:ph type="body" sz="quarter" idx="11"/>
          </p:nvPr>
        </p:nvSpPr>
        <p:spPr>
          <a:xfrm>
            <a:off x="390525" y="1846053"/>
            <a:ext cx="11410950" cy="4705560"/>
          </a:xfrm>
          <a:prstGeom prst="rect">
            <a:avLst/>
          </a:prstGeom>
        </p:spPr>
        <p:txBody>
          <a:bodyPr/>
          <a:lstStyle>
            <a:lvl1pPr>
              <a:lnSpc>
                <a:spcPct val="100000"/>
              </a:lnSpc>
              <a:spcBef>
                <a:spcPts val="3000"/>
              </a:spcBef>
              <a:defRPr sz="1800">
                <a:solidFill>
                  <a:schemeClr val="accent1"/>
                </a:solidFill>
              </a:defRPr>
            </a:lvl1pPr>
            <a:lvl2pPr>
              <a:lnSpc>
                <a:spcPct val="100000"/>
              </a:lnSpc>
              <a:defRPr sz="1600">
                <a:solidFill>
                  <a:schemeClr val="bg2"/>
                </a:solidFill>
              </a:defRPr>
            </a:lvl2pPr>
            <a:lvl3pPr>
              <a:lnSpc>
                <a:spcPct val="100000"/>
              </a:lnSpc>
              <a:defRPr sz="1400">
                <a:solidFill>
                  <a:schemeClr val="bg2"/>
                </a:solidFill>
              </a:defRPr>
            </a:lvl3pPr>
            <a:lvl4pPr>
              <a:lnSpc>
                <a:spcPct val="100000"/>
              </a:lnSpc>
              <a:defRPr sz="1200">
                <a:solidFill>
                  <a:schemeClr val="bg2"/>
                </a:solidFill>
              </a:defRPr>
            </a:lvl4pPr>
            <a:lvl5pPr>
              <a:lnSpc>
                <a:spcPct val="100000"/>
              </a:lnSpc>
              <a:defRPr sz="12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24">
            <a:extLst>
              <a:ext uri="{FF2B5EF4-FFF2-40B4-BE49-F238E27FC236}">
                <a16:creationId xmlns:a16="http://schemas.microsoft.com/office/drawing/2014/main" id="{7E2DD255-100B-41F1-A3BB-A0564F812A1D}"/>
              </a:ext>
            </a:extLst>
          </p:cNvPr>
          <p:cNvSpPr>
            <a:spLocks noGrp="1"/>
          </p:cNvSpPr>
          <p:nvPr>
            <p:ph type="title"/>
          </p:nvPr>
        </p:nvSpPr>
        <p:spPr>
          <a:xfrm>
            <a:off x="390525" y="365125"/>
            <a:ext cx="10169106" cy="1325563"/>
          </a:xfrm>
          <a:prstGeom prst="rect">
            <a:avLst/>
          </a:prstGeom>
        </p:spPr>
        <p:txBody>
          <a:bodyPr/>
          <a:lstStyle>
            <a:lvl1pPr>
              <a:defRPr sz="4000">
                <a:solidFill>
                  <a:schemeClr val="bg2"/>
                </a:solidFill>
              </a:defRPr>
            </a:lvl1pPr>
          </a:lstStyle>
          <a:p>
            <a:r>
              <a:rPr lang="en-US"/>
              <a:t>Click to edit Master title style</a:t>
            </a:r>
            <a:endParaRPr lang="en-GB"/>
          </a:p>
        </p:txBody>
      </p:sp>
      <p:sp>
        <p:nvSpPr>
          <p:cNvPr id="12" name="AutoShape 3">
            <a:extLst>
              <a:ext uri="{FF2B5EF4-FFF2-40B4-BE49-F238E27FC236}">
                <a16:creationId xmlns:a16="http://schemas.microsoft.com/office/drawing/2014/main" id="{2EFCE3CC-E7EE-7102-E09D-A7C5662E3EC7}"/>
              </a:ext>
            </a:extLst>
          </p:cNvPr>
          <p:cNvSpPr>
            <a:spLocks noChangeAspect="1" noChangeArrowheads="1" noTextEdit="1"/>
          </p:cNvSpPr>
          <p:nvPr userDrawn="1"/>
        </p:nvSpPr>
        <p:spPr bwMode="auto">
          <a:xfrm>
            <a:off x="11307763" y="439738"/>
            <a:ext cx="493712"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5">
            <a:extLst>
              <a:ext uri="{FF2B5EF4-FFF2-40B4-BE49-F238E27FC236}">
                <a16:creationId xmlns:a16="http://schemas.microsoft.com/office/drawing/2014/main" id="{66559CE5-72A6-1F50-7DAD-D88D217EDD9B}"/>
              </a:ext>
            </a:extLst>
          </p:cNvPr>
          <p:cNvSpPr>
            <a:spLocks/>
          </p:cNvSpPr>
          <p:nvPr userDrawn="1"/>
        </p:nvSpPr>
        <p:spPr bwMode="auto">
          <a:xfrm>
            <a:off x="11307763" y="365919"/>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536680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slide with chart">
    <p:bg>
      <p:bgPr>
        <a:solidFill>
          <a:schemeClr val="accent5"/>
        </a:solidFill>
        <a:effectLst/>
      </p:bgPr>
    </p:bg>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C89CE353-2604-EC6A-EEE4-CD5A0A2F28C1}"/>
              </a:ext>
            </a:extLst>
          </p:cNvPr>
          <p:cNvSpPr>
            <a:spLocks/>
          </p:cNvSpPr>
          <p:nvPr userDrawn="1"/>
        </p:nvSpPr>
        <p:spPr bwMode="auto">
          <a:xfrm>
            <a:off x="11307763" y="365919"/>
            <a:ext cx="493712" cy="661987"/>
          </a:xfrm>
          <a:custGeom>
            <a:avLst/>
            <a:gdLst>
              <a:gd name="T0" fmla="*/ 463 w 852"/>
              <a:gd name="T1" fmla="*/ 0 h 1139"/>
              <a:gd name="T2" fmla="*/ 852 w 852"/>
              <a:gd name="T3" fmla="*/ 339 h 1139"/>
              <a:gd name="T4" fmla="*/ 463 w 852"/>
              <a:gd name="T5" fmla="*/ 677 h 1139"/>
              <a:gd name="T6" fmla="*/ 441 w 852"/>
              <a:gd name="T7" fmla="*/ 677 h 1139"/>
              <a:gd name="T8" fmla="*/ 441 w 852"/>
              <a:gd name="T9" fmla="*/ 1139 h 1139"/>
              <a:gd name="T10" fmla="*/ 275 w 852"/>
              <a:gd name="T11" fmla="*/ 1139 h 1139"/>
              <a:gd name="T12" fmla="*/ 275 w 852"/>
              <a:gd name="T13" fmla="*/ 146 h 1139"/>
              <a:gd name="T14" fmla="*/ 165 w 852"/>
              <a:gd name="T15" fmla="*/ 146 h 1139"/>
              <a:gd name="T16" fmla="*/ 165 w 852"/>
              <a:gd name="T17" fmla="*/ 1139 h 1139"/>
              <a:gd name="T18" fmla="*/ 0 w 852"/>
              <a:gd name="T19" fmla="*/ 1139 h 1139"/>
              <a:gd name="T20" fmla="*/ 0 w 852"/>
              <a:gd name="T21" fmla="*/ 0 h 1139"/>
              <a:gd name="T22" fmla="*/ 463 w 852"/>
              <a:gd name="T2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2" h="1139">
                <a:moveTo>
                  <a:pt x="463" y="0"/>
                </a:moveTo>
                <a:cubicBezTo>
                  <a:pt x="732" y="0"/>
                  <a:pt x="852" y="154"/>
                  <a:pt x="852" y="339"/>
                </a:cubicBezTo>
                <a:cubicBezTo>
                  <a:pt x="852" y="525"/>
                  <a:pt x="734" y="677"/>
                  <a:pt x="463" y="677"/>
                </a:cubicBezTo>
                <a:cubicBezTo>
                  <a:pt x="441" y="677"/>
                  <a:pt x="441" y="677"/>
                  <a:pt x="441" y="677"/>
                </a:cubicBezTo>
                <a:cubicBezTo>
                  <a:pt x="441" y="1139"/>
                  <a:pt x="441" y="1139"/>
                  <a:pt x="441" y="1139"/>
                </a:cubicBezTo>
                <a:cubicBezTo>
                  <a:pt x="275" y="1139"/>
                  <a:pt x="275" y="1139"/>
                  <a:pt x="275" y="1139"/>
                </a:cubicBezTo>
                <a:cubicBezTo>
                  <a:pt x="275" y="146"/>
                  <a:pt x="275" y="146"/>
                  <a:pt x="275" y="146"/>
                </a:cubicBezTo>
                <a:cubicBezTo>
                  <a:pt x="165" y="146"/>
                  <a:pt x="165" y="146"/>
                  <a:pt x="165" y="146"/>
                </a:cubicBezTo>
                <a:cubicBezTo>
                  <a:pt x="165" y="1139"/>
                  <a:pt x="165" y="1139"/>
                  <a:pt x="165" y="1139"/>
                </a:cubicBezTo>
                <a:cubicBezTo>
                  <a:pt x="0" y="1139"/>
                  <a:pt x="0" y="1139"/>
                  <a:pt x="0" y="1139"/>
                </a:cubicBezTo>
                <a:cubicBezTo>
                  <a:pt x="0" y="0"/>
                  <a:pt x="0" y="0"/>
                  <a:pt x="0" y="0"/>
                </a:cubicBezTo>
                <a:lnTo>
                  <a:pt x="463"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Title 24">
            <a:extLst>
              <a:ext uri="{FF2B5EF4-FFF2-40B4-BE49-F238E27FC236}">
                <a16:creationId xmlns:a16="http://schemas.microsoft.com/office/drawing/2014/main" id="{8A5AAD95-B588-D5BC-BA3F-B79936A5A356}"/>
              </a:ext>
            </a:extLst>
          </p:cNvPr>
          <p:cNvSpPr>
            <a:spLocks noGrp="1"/>
          </p:cNvSpPr>
          <p:nvPr>
            <p:ph type="title"/>
          </p:nvPr>
        </p:nvSpPr>
        <p:spPr>
          <a:xfrm>
            <a:off x="390525" y="365125"/>
            <a:ext cx="10169106" cy="1325563"/>
          </a:xfrm>
          <a:prstGeom prst="rect">
            <a:avLst/>
          </a:prstGeom>
        </p:spPr>
        <p:txBody>
          <a:bodyPr/>
          <a:lstStyle>
            <a:lvl1pPr>
              <a:defRPr sz="4000">
                <a:solidFill>
                  <a:schemeClr val="bg2"/>
                </a:solidFill>
              </a:defRPr>
            </a:lvl1pPr>
          </a:lstStyle>
          <a:p>
            <a:r>
              <a:rPr lang="en-US"/>
              <a:t>Click to edit Master title style</a:t>
            </a:r>
            <a:endParaRPr lang="en-GB"/>
          </a:p>
        </p:txBody>
      </p:sp>
      <p:sp>
        <p:nvSpPr>
          <p:cNvPr id="4" name="Chart Placeholder 2">
            <a:extLst>
              <a:ext uri="{FF2B5EF4-FFF2-40B4-BE49-F238E27FC236}">
                <a16:creationId xmlns:a16="http://schemas.microsoft.com/office/drawing/2014/main" id="{3D29CBF2-529B-7569-ACD8-18431CF0EE65}"/>
              </a:ext>
            </a:extLst>
          </p:cNvPr>
          <p:cNvSpPr>
            <a:spLocks noGrp="1"/>
          </p:cNvSpPr>
          <p:nvPr>
            <p:ph type="chart" sz="quarter" idx="10"/>
          </p:nvPr>
        </p:nvSpPr>
        <p:spPr>
          <a:xfrm>
            <a:off x="390525" y="1924050"/>
            <a:ext cx="11410950" cy="4362450"/>
          </a:xfrm>
          <a:prstGeom prst="rect">
            <a:avLst/>
          </a:prstGeom>
        </p:spPr>
        <p:txBody>
          <a:bodyPr/>
          <a:lstStyle>
            <a:lvl1pPr marL="0" indent="0">
              <a:buNone/>
              <a:defRPr>
                <a:solidFill>
                  <a:schemeClr val="bg2"/>
                </a:solidFill>
              </a:defRPr>
            </a:lvl1pPr>
          </a:lstStyle>
          <a:p>
            <a:endParaRPr lang="en-GB" dirty="0"/>
          </a:p>
        </p:txBody>
      </p:sp>
      <p:sp>
        <p:nvSpPr>
          <p:cNvPr id="7" name="Text Placeholder 4">
            <a:extLst>
              <a:ext uri="{FF2B5EF4-FFF2-40B4-BE49-F238E27FC236}">
                <a16:creationId xmlns:a16="http://schemas.microsoft.com/office/drawing/2014/main" id="{986BB435-08DB-17A2-16EB-B76C1364DD17}"/>
              </a:ext>
            </a:extLst>
          </p:cNvPr>
          <p:cNvSpPr>
            <a:spLocks noGrp="1"/>
          </p:cNvSpPr>
          <p:nvPr>
            <p:ph type="body" sz="quarter" idx="11" hasCustomPrompt="1"/>
          </p:nvPr>
        </p:nvSpPr>
        <p:spPr>
          <a:xfrm>
            <a:off x="7924800" y="6400800"/>
            <a:ext cx="3876675" cy="371475"/>
          </a:xfrm>
          <a:prstGeom prst="rect">
            <a:avLst/>
          </a:prstGeom>
        </p:spPr>
        <p:txBody>
          <a:bodyPr anchor="ctr"/>
          <a:lstStyle>
            <a:lvl1pPr marL="0" indent="0" algn="r">
              <a:buNone/>
              <a:defRPr sz="1200">
                <a:solidFill>
                  <a:schemeClr val="bg2"/>
                </a:solidFill>
              </a:defRPr>
            </a:lvl1pPr>
          </a:lstStyle>
          <a:p>
            <a:pPr lvl="0"/>
            <a:r>
              <a:rPr lang="en-US" dirty="0"/>
              <a:t>Source:</a:t>
            </a:r>
            <a:endParaRPr lang="en-GB" dirty="0"/>
          </a:p>
        </p:txBody>
      </p:sp>
    </p:spTree>
    <p:extLst>
      <p:ext uri="{BB962C8B-B14F-4D97-AF65-F5344CB8AC3E}">
        <p14:creationId xmlns:p14="http://schemas.microsoft.com/office/powerpoint/2010/main" val="3693287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le blank central poi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CD0FAE-8E42-1641-E498-B738F358ADF3}"/>
              </a:ext>
            </a:extLst>
          </p:cNvPr>
          <p:cNvSpPr>
            <a:spLocks noGrp="1"/>
          </p:cNvSpPr>
          <p:nvPr>
            <p:ph type="title" hasCustomPrompt="1"/>
          </p:nvPr>
        </p:nvSpPr>
        <p:spPr>
          <a:xfrm>
            <a:off x="838200" y="2766218"/>
            <a:ext cx="10515600" cy="1325563"/>
          </a:xfrm>
          <a:prstGeom prst="rect">
            <a:avLst/>
          </a:prstGeom>
        </p:spPr>
        <p:txBody>
          <a:bodyPr anchor="ctr"/>
          <a:lstStyle>
            <a:lvl1pPr algn="ctr">
              <a:defRPr/>
            </a:lvl1pPr>
          </a:lstStyle>
          <a:p>
            <a:r>
              <a:rPr lang="en-US" dirty="0"/>
              <a:t>Closing slide</a:t>
            </a:r>
            <a:endParaRPr lang="en-GB" dirty="0"/>
          </a:p>
        </p:txBody>
      </p:sp>
    </p:spTree>
    <p:extLst>
      <p:ext uri="{BB962C8B-B14F-4D97-AF65-F5344CB8AC3E}">
        <p14:creationId xmlns:p14="http://schemas.microsoft.com/office/powerpoint/2010/main" val="2379647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central point">
    <p:bg>
      <p:bgPr>
        <a:solidFill>
          <a:schemeClr val="accent3"/>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3E58F86-C533-3C68-1D86-C68D862AED61}"/>
              </a:ext>
            </a:extLst>
          </p:cNvPr>
          <p:cNvSpPr>
            <a:spLocks noGrp="1"/>
          </p:cNvSpPr>
          <p:nvPr>
            <p:ph type="title" hasCustomPrompt="1"/>
          </p:nvPr>
        </p:nvSpPr>
        <p:spPr>
          <a:xfrm>
            <a:off x="838200" y="2766218"/>
            <a:ext cx="10515600" cy="1325563"/>
          </a:xfrm>
          <a:prstGeom prst="rect">
            <a:avLst/>
          </a:prstGeom>
        </p:spPr>
        <p:txBody>
          <a:bodyPr anchor="ctr"/>
          <a:lstStyle>
            <a:lvl1pPr algn="ctr">
              <a:defRPr>
                <a:solidFill>
                  <a:schemeClr val="bg1"/>
                </a:solidFill>
              </a:defRPr>
            </a:lvl1pPr>
          </a:lstStyle>
          <a:p>
            <a:r>
              <a:rPr lang="en-US" dirty="0"/>
              <a:t>Closing slide</a:t>
            </a:r>
            <a:endParaRPr lang="en-GB" dirty="0"/>
          </a:p>
        </p:txBody>
      </p:sp>
    </p:spTree>
    <p:extLst>
      <p:ext uri="{BB962C8B-B14F-4D97-AF65-F5344CB8AC3E}">
        <p14:creationId xmlns:p14="http://schemas.microsoft.com/office/powerpoint/2010/main" val="1563404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coal central point">
    <p:bg>
      <p:bgPr>
        <a:solidFill>
          <a:schemeClr val="tx1"/>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F805C84-C822-5146-F36E-58AB01E40782}"/>
              </a:ext>
            </a:extLst>
          </p:cNvPr>
          <p:cNvSpPr>
            <a:spLocks noGrp="1"/>
          </p:cNvSpPr>
          <p:nvPr>
            <p:ph type="title" hasCustomPrompt="1"/>
          </p:nvPr>
        </p:nvSpPr>
        <p:spPr>
          <a:xfrm>
            <a:off x="838200" y="2766218"/>
            <a:ext cx="10515600" cy="1325563"/>
          </a:xfrm>
          <a:prstGeom prst="rect">
            <a:avLst/>
          </a:prstGeom>
        </p:spPr>
        <p:txBody>
          <a:bodyPr anchor="ctr"/>
          <a:lstStyle>
            <a:lvl1pPr algn="ctr">
              <a:defRPr>
                <a:solidFill>
                  <a:schemeClr val="bg1"/>
                </a:solidFill>
              </a:defRPr>
            </a:lvl1pPr>
          </a:lstStyle>
          <a:p>
            <a:r>
              <a:rPr lang="en-US" dirty="0"/>
              <a:t>Closing slide</a:t>
            </a:r>
            <a:endParaRPr lang="en-GB" dirty="0"/>
          </a:p>
        </p:txBody>
      </p:sp>
    </p:spTree>
    <p:extLst>
      <p:ext uri="{BB962C8B-B14F-4D97-AF65-F5344CB8AC3E}">
        <p14:creationId xmlns:p14="http://schemas.microsoft.com/office/powerpoint/2010/main" val="167950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1691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assets.publishing.service.gov.uk/media/61482fd4e90e070433f6c3ea/Guidance_for_businesses_on_making_environmental_claims_.pdf"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9.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image" Target="../media/image23.svg"/><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9.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svg"/><Relationship Id="rId7" Type="http://schemas.openxmlformats.org/officeDocument/2006/relationships/diagramColors" Target="../diagrams/colors1.xml"/><Relationship Id="rId2" Type="http://schemas.openxmlformats.org/officeDocument/2006/relationships/image" Target="../media/image10.png"/><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svg"/><Relationship Id="rId7" Type="http://schemas.openxmlformats.org/officeDocument/2006/relationships/diagramColors" Target="../diagrams/colors2.xml"/><Relationship Id="rId2" Type="http://schemas.openxmlformats.org/officeDocument/2006/relationships/image" Target="../media/image10.png"/><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3" Type="http://schemas.openxmlformats.org/officeDocument/2006/relationships/image" Target="../media/image35.svg"/><Relationship Id="rId7" Type="http://schemas.openxmlformats.org/officeDocument/2006/relationships/image" Target="../media/image27.svg"/><Relationship Id="rId12" Type="http://schemas.openxmlformats.org/officeDocument/2006/relationships/image" Target="../media/image42.png"/><Relationship Id="rId2"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image" Target="../media/image26.png"/><Relationship Id="rId11" Type="http://schemas.openxmlformats.org/officeDocument/2006/relationships/image" Target="../media/image41.svg"/><Relationship Id="rId5" Type="http://schemas.openxmlformats.org/officeDocument/2006/relationships/image" Target="../media/image37.svg"/><Relationship Id="rId10"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39.svg"/></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3.svg"/><Relationship Id="rId7" Type="http://schemas.openxmlformats.org/officeDocument/2006/relationships/diagramColors" Target="../diagrams/colors3.xml"/><Relationship Id="rId2" Type="http://schemas.openxmlformats.org/officeDocument/2006/relationships/image" Target="../media/image12.png"/><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image" Target="../media/image45.svg"/><Relationship Id="rId7" Type="http://schemas.openxmlformats.org/officeDocument/2006/relationships/image" Target="../media/image47.svg"/><Relationship Id="rId12"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Layout" Target="../slideLayouts/slideLayout9.xml"/><Relationship Id="rId6" Type="http://schemas.openxmlformats.org/officeDocument/2006/relationships/image" Target="../media/image4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Layout" Target="../diagrams/layout4.xml"/><Relationship Id="rId7" Type="http://schemas.openxmlformats.org/officeDocument/2006/relationships/image" Target="../media/image14.png"/><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Layout" Target="../diagrams/layout5.xml"/><Relationship Id="rId7" Type="http://schemas.openxmlformats.org/officeDocument/2006/relationships/image" Target="../media/image14.png"/><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33.svg"/><Relationship Id="rId3" Type="http://schemas.openxmlformats.org/officeDocument/2006/relationships/image" Target="../media/image45.svg"/><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Layout" Target="../slideLayouts/slideLayout9.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49.svg"/></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7.svg"/><Relationship Id="rId7" Type="http://schemas.openxmlformats.org/officeDocument/2006/relationships/diagramColors" Target="../diagrams/colors6.xml"/><Relationship Id="rId2"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image" Target="../media/image45.svg"/><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Layout" Target="../slideLayouts/slideLayout9.xml"/><Relationship Id="rId6" Type="http://schemas.openxmlformats.org/officeDocument/2006/relationships/image" Target="../media/image26.png"/><Relationship Id="rId11" Type="http://schemas.openxmlformats.org/officeDocument/2006/relationships/image" Target="../media/image51.svg"/><Relationship Id="rId5" Type="http://schemas.openxmlformats.org/officeDocument/2006/relationships/image" Target="../media/image25.svg"/><Relationship Id="rId10" Type="http://schemas.openxmlformats.org/officeDocument/2006/relationships/image" Target="../media/image50.png"/><Relationship Id="rId4" Type="http://schemas.openxmlformats.org/officeDocument/2006/relationships/image" Target="../media/image24.png"/><Relationship Id="rId9" Type="http://schemas.openxmlformats.org/officeDocument/2006/relationships/image" Target="../media/image29.svg"/></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9.svg"/><Relationship Id="rId7" Type="http://schemas.openxmlformats.org/officeDocument/2006/relationships/diagramColors" Target="../diagrams/colors7.xml"/><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53.svg"/><Relationship Id="rId3" Type="http://schemas.openxmlformats.org/officeDocument/2006/relationships/image" Target="../media/image45.svg"/><Relationship Id="rId7" Type="http://schemas.openxmlformats.org/officeDocument/2006/relationships/image" Target="../media/image27.svg"/><Relationship Id="rId12" Type="http://schemas.openxmlformats.org/officeDocument/2006/relationships/image" Target="../media/image52.png"/><Relationship Id="rId2" Type="http://schemas.openxmlformats.org/officeDocument/2006/relationships/image" Target="../media/image44.png"/><Relationship Id="rId1" Type="http://schemas.openxmlformats.org/officeDocument/2006/relationships/slideLayout" Target="../slideLayouts/slideLayout9.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2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1.svg"/><Relationship Id="rId7" Type="http://schemas.openxmlformats.org/officeDocument/2006/relationships/diagramColors" Target="../diagrams/colors8.xml"/><Relationship Id="rId2"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1.svg"/><Relationship Id="rId7" Type="http://schemas.openxmlformats.org/officeDocument/2006/relationships/diagramColors" Target="../diagrams/colors9.xml"/><Relationship Id="rId2"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hyperlink" Target="https://www.gov.uk/government/publications/green-claims-code-making-environmental-claims/green-claims-and-your-business"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path through a bamboo forest&#10;&#10;Description automatically generated with low confidence">
            <a:extLst>
              <a:ext uri="{FF2B5EF4-FFF2-40B4-BE49-F238E27FC236}">
                <a16:creationId xmlns:a16="http://schemas.microsoft.com/office/drawing/2014/main" id="{8097C24D-46E5-5E4F-4998-0C20AAD0591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417" r="20417"/>
          <a:stretch>
            <a:fillRect/>
          </a:stretch>
        </p:blipFill>
        <p:spPr/>
      </p:pic>
      <p:sp>
        <p:nvSpPr>
          <p:cNvPr id="2" name="Title 1">
            <a:extLst>
              <a:ext uri="{FF2B5EF4-FFF2-40B4-BE49-F238E27FC236}">
                <a16:creationId xmlns:a16="http://schemas.microsoft.com/office/drawing/2014/main" id="{48E4185B-B595-A384-8D73-B652856D5983}"/>
              </a:ext>
            </a:extLst>
          </p:cNvPr>
          <p:cNvSpPr>
            <a:spLocks noGrp="1"/>
          </p:cNvSpPr>
          <p:nvPr>
            <p:ph type="title"/>
          </p:nvPr>
        </p:nvSpPr>
        <p:spPr/>
        <p:txBody>
          <a:bodyPr/>
          <a:lstStyle/>
          <a:p>
            <a:r>
              <a:rPr lang="en-GB" sz="3200" dirty="0"/>
              <a:t>Green Claims Code Guide</a:t>
            </a:r>
          </a:p>
        </p:txBody>
      </p:sp>
      <p:cxnSp>
        <p:nvCxnSpPr>
          <p:cNvPr id="18" name="Straight Connector 17">
            <a:extLst>
              <a:ext uri="{FF2B5EF4-FFF2-40B4-BE49-F238E27FC236}">
                <a16:creationId xmlns:a16="http://schemas.microsoft.com/office/drawing/2014/main" id="{26E01F22-0999-E344-AB37-746622353FDF}"/>
              </a:ext>
            </a:extLst>
          </p:cNvPr>
          <p:cNvCxnSpPr>
            <a:cxnSpLocks/>
          </p:cNvCxnSpPr>
          <p:nvPr/>
        </p:nvCxnSpPr>
        <p:spPr>
          <a:xfrm>
            <a:off x="787879" y="3870732"/>
            <a:ext cx="5707812"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FD5D3C16-9B76-0E0C-B061-17292C751F99}"/>
              </a:ext>
            </a:extLst>
          </p:cNvPr>
          <p:cNvGrpSpPr/>
          <p:nvPr/>
        </p:nvGrpSpPr>
        <p:grpSpPr>
          <a:xfrm>
            <a:off x="6085935" y="-2"/>
            <a:ext cx="6096000" cy="6858000"/>
            <a:chOff x="6096000" y="0"/>
            <a:chExt cx="6096000" cy="6858000"/>
          </a:xfrm>
        </p:grpSpPr>
        <p:sp>
          <p:nvSpPr>
            <p:cNvPr id="10" name="Freeform 5">
              <a:extLst>
                <a:ext uri="{FF2B5EF4-FFF2-40B4-BE49-F238E27FC236}">
                  <a16:creationId xmlns:a16="http://schemas.microsoft.com/office/drawing/2014/main" id="{0CCA4481-6BA4-24B6-C8BD-909356BEE148}"/>
                </a:ext>
              </a:extLst>
            </p:cNvPr>
            <p:cNvSpPr>
              <a:spLocks/>
            </p:cNvSpPr>
            <p:nvPr/>
          </p:nvSpPr>
          <p:spPr bwMode="auto">
            <a:xfrm>
              <a:off x="8050213" y="5141913"/>
              <a:ext cx="349250" cy="412750"/>
            </a:xfrm>
            <a:custGeom>
              <a:avLst/>
              <a:gdLst>
                <a:gd name="T0" fmla="*/ 71 w 220"/>
                <a:gd name="T1" fmla="*/ 23 h 260"/>
                <a:gd name="T2" fmla="*/ 1 w 220"/>
                <a:gd name="T3" fmla="*/ 141 h 260"/>
                <a:gd name="T4" fmla="*/ 7 w 220"/>
                <a:gd name="T5" fmla="*/ 172 h 260"/>
                <a:gd name="T6" fmla="*/ 89 w 220"/>
                <a:gd name="T7" fmla="*/ 252 h 260"/>
                <a:gd name="T8" fmla="*/ 192 w 220"/>
                <a:gd name="T9" fmla="*/ 211 h 260"/>
                <a:gd name="T10" fmla="*/ 212 w 220"/>
                <a:gd name="T11" fmla="*/ 102 h 260"/>
                <a:gd name="T12" fmla="*/ 71 w 220"/>
                <a:gd name="T13" fmla="*/ 23 h 260"/>
              </a:gdLst>
              <a:ahLst/>
              <a:cxnLst>
                <a:cxn ang="0">
                  <a:pos x="T0" y="T1"/>
                </a:cxn>
                <a:cxn ang="0">
                  <a:pos x="T2" y="T3"/>
                </a:cxn>
                <a:cxn ang="0">
                  <a:pos x="T4" y="T5"/>
                </a:cxn>
                <a:cxn ang="0">
                  <a:pos x="T6" y="T7"/>
                </a:cxn>
                <a:cxn ang="0">
                  <a:pos x="T8" y="T9"/>
                </a:cxn>
                <a:cxn ang="0">
                  <a:pos x="T10" y="T11"/>
                </a:cxn>
                <a:cxn ang="0">
                  <a:pos x="T12" y="T13"/>
                </a:cxn>
              </a:cxnLst>
              <a:rect l="0" t="0" r="r" b="b"/>
              <a:pathLst>
                <a:path w="220" h="260">
                  <a:moveTo>
                    <a:pt x="71" y="23"/>
                  </a:moveTo>
                  <a:cubicBezTo>
                    <a:pt x="22" y="42"/>
                    <a:pt x="0" y="90"/>
                    <a:pt x="1" y="141"/>
                  </a:cubicBezTo>
                  <a:cubicBezTo>
                    <a:pt x="3" y="152"/>
                    <a:pt x="4" y="162"/>
                    <a:pt x="7" y="172"/>
                  </a:cubicBezTo>
                  <a:cubicBezTo>
                    <a:pt x="19" y="215"/>
                    <a:pt x="45" y="244"/>
                    <a:pt x="89" y="252"/>
                  </a:cubicBezTo>
                  <a:cubicBezTo>
                    <a:pt x="131" y="260"/>
                    <a:pt x="167" y="245"/>
                    <a:pt x="192" y="211"/>
                  </a:cubicBezTo>
                  <a:cubicBezTo>
                    <a:pt x="216" y="178"/>
                    <a:pt x="220" y="141"/>
                    <a:pt x="212" y="102"/>
                  </a:cubicBezTo>
                  <a:cubicBezTo>
                    <a:pt x="199" y="37"/>
                    <a:pt x="132" y="0"/>
                    <a:pt x="71" y="23"/>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373F"/>
                </a:solidFill>
                <a:effectLst/>
                <a:uLnTx/>
                <a:uFillTx/>
                <a:latin typeface="Lora"/>
                <a:ea typeface="+mn-ea"/>
                <a:cs typeface="+mn-cs"/>
              </a:endParaRPr>
            </a:p>
          </p:txBody>
        </p:sp>
        <p:sp>
          <p:nvSpPr>
            <p:cNvPr id="11" name="Freeform 6">
              <a:extLst>
                <a:ext uri="{FF2B5EF4-FFF2-40B4-BE49-F238E27FC236}">
                  <a16:creationId xmlns:a16="http://schemas.microsoft.com/office/drawing/2014/main" id="{0396097C-0166-E8D0-189C-D4C374DFF5EE}"/>
                </a:ext>
              </a:extLst>
            </p:cNvPr>
            <p:cNvSpPr>
              <a:spLocks/>
            </p:cNvSpPr>
            <p:nvPr/>
          </p:nvSpPr>
          <p:spPr bwMode="auto">
            <a:xfrm>
              <a:off x="8837613" y="5156200"/>
              <a:ext cx="346075" cy="425450"/>
            </a:xfrm>
            <a:custGeom>
              <a:avLst/>
              <a:gdLst>
                <a:gd name="T0" fmla="*/ 140 w 218"/>
                <a:gd name="T1" fmla="*/ 11 h 268"/>
                <a:gd name="T2" fmla="*/ 31 w 218"/>
                <a:gd name="T3" fmla="*/ 46 h 268"/>
                <a:gd name="T4" fmla="*/ 9 w 218"/>
                <a:gd name="T5" fmla="*/ 160 h 268"/>
                <a:gd name="T6" fmla="*/ 166 w 218"/>
                <a:gd name="T7" fmla="*/ 229 h 268"/>
                <a:gd name="T8" fmla="*/ 218 w 218"/>
                <a:gd name="T9" fmla="*/ 122 h 268"/>
                <a:gd name="T10" fmla="*/ 216 w 218"/>
                <a:gd name="T11" fmla="*/ 98 h 268"/>
                <a:gd name="T12" fmla="*/ 140 w 218"/>
                <a:gd name="T13" fmla="*/ 11 h 268"/>
              </a:gdLst>
              <a:ahLst/>
              <a:cxnLst>
                <a:cxn ang="0">
                  <a:pos x="T0" y="T1"/>
                </a:cxn>
                <a:cxn ang="0">
                  <a:pos x="T2" y="T3"/>
                </a:cxn>
                <a:cxn ang="0">
                  <a:pos x="T4" y="T5"/>
                </a:cxn>
                <a:cxn ang="0">
                  <a:pos x="T6" y="T7"/>
                </a:cxn>
                <a:cxn ang="0">
                  <a:pos x="T8" y="T9"/>
                </a:cxn>
                <a:cxn ang="0">
                  <a:pos x="T10" y="T11"/>
                </a:cxn>
                <a:cxn ang="0">
                  <a:pos x="T12" y="T13"/>
                </a:cxn>
              </a:cxnLst>
              <a:rect l="0" t="0" r="r" b="b"/>
              <a:pathLst>
                <a:path w="218" h="268">
                  <a:moveTo>
                    <a:pt x="140" y="11"/>
                  </a:moveTo>
                  <a:cubicBezTo>
                    <a:pt x="97" y="0"/>
                    <a:pt x="59" y="11"/>
                    <a:pt x="31" y="46"/>
                  </a:cubicBezTo>
                  <a:cubicBezTo>
                    <a:pt x="4" y="79"/>
                    <a:pt x="0" y="119"/>
                    <a:pt x="9" y="160"/>
                  </a:cubicBezTo>
                  <a:cubicBezTo>
                    <a:pt x="25" y="233"/>
                    <a:pt x="105" y="268"/>
                    <a:pt x="166" y="229"/>
                  </a:cubicBezTo>
                  <a:cubicBezTo>
                    <a:pt x="204" y="205"/>
                    <a:pt x="217" y="168"/>
                    <a:pt x="218" y="122"/>
                  </a:cubicBezTo>
                  <a:cubicBezTo>
                    <a:pt x="218" y="116"/>
                    <a:pt x="218" y="107"/>
                    <a:pt x="216" y="98"/>
                  </a:cubicBezTo>
                  <a:cubicBezTo>
                    <a:pt x="207" y="54"/>
                    <a:pt x="184" y="23"/>
                    <a:pt x="140" y="1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373F"/>
                </a:solidFill>
                <a:effectLst/>
                <a:uLnTx/>
                <a:uFillTx/>
                <a:latin typeface="Lora"/>
                <a:ea typeface="+mn-ea"/>
                <a:cs typeface="+mn-cs"/>
              </a:endParaRPr>
            </a:p>
          </p:txBody>
        </p:sp>
        <p:sp>
          <p:nvSpPr>
            <p:cNvPr id="12" name="Freeform 7">
              <a:extLst>
                <a:ext uri="{FF2B5EF4-FFF2-40B4-BE49-F238E27FC236}">
                  <a16:creationId xmlns:a16="http://schemas.microsoft.com/office/drawing/2014/main" id="{36EB8C42-5894-3611-D82A-78C22C7E5C04}"/>
                </a:ext>
              </a:extLst>
            </p:cNvPr>
            <p:cNvSpPr>
              <a:spLocks/>
            </p:cNvSpPr>
            <p:nvPr/>
          </p:nvSpPr>
          <p:spPr bwMode="auto">
            <a:xfrm>
              <a:off x="9632950" y="5127625"/>
              <a:ext cx="346075" cy="420688"/>
            </a:xfrm>
            <a:custGeom>
              <a:avLst/>
              <a:gdLst>
                <a:gd name="T0" fmla="*/ 46 w 218"/>
                <a:gd name="T1" fmla="*/ 45 h 265"/>
                <a:gd name="T2" fmla="*/ 0 w 218"/>
                <a:gd name="T3" fmla="*/ 142 h 265"/>
                <a:gd name="T4" fmla="*/ 8 w 218"/>
                <a:gd name="T5" fmla="*/ 185 h 265"/>
                <a:gd name="T6" fmla="*/ 102 w 218"/>
                <a:gd name="T7" fmla="*/ 263 h 265"/>
                <a:gd name="T8" fmla="*/ 201 w 218"/>
                <a:gd name="T9" fmla="*/ 206 h 265"/>
                <a:gd name="T10" fmla="*/ 211 w 218"/>
                <a:gd name="T11" fmla="*/ 110 h 265"/>
                <a:gd name="T12" fmla="*/ 46 w 218"/>
                <a:gd name="T13" fmla="*/ 45 h 265"/>
              </a:gdLst>
              <a:ahLst/>
              <a:cxnLst>
                <a:cxn ang="0">
                  <a:pos x="T0" y="T1"/>
                </a:cxn>
                <a:cxn ang="0">
                  <a:pos x="T2" y="T3"/>
                </a:cxn>
                <a:cxn ang="0">
                  <a:pos x="T4" y="T5"/>
                </a:cxn>
                <a:cxn ang="0">
                  <a:pos x="T6" y="T7"/>
                </a:cxn>
                <a:cxn ang="0">
                  <a:pos x="T8" y="T9"/>
                </a:cxn>
                <a:cxn ang="0">
                  <a:pos x="T10" y="T11"/>
                </a:cxn>
                <a:cxn ang="0">
                  <a:pos x="T12" y="T13"/>
                </a:cxn>
              </a:cxnLst>
              <a:rect l="0" t="0" r="r" b="b"/>
              <a:pathLst>
                <a:path w="218" h="265">
                  <a:moveTo>
                    <a:pt x="46" y="45"/>
                  </a:moveTo>
                  <a:cubicBezTo>
                    <a:pt x="13" y="69"/>
                    <a:pt x="2" y="103"/>
                    <a:pt x="0" y="142"/>
                  </a:cubicBezTo>
                  <a:cubicBezTo>
                    <a:pt x="2" y="157"/>
                    <a:pt x="4" y="171"/>
                    <a:pt x="8" y="185"/>
                  </a:cubicBezTo>
                  <a:cubicBezTo>
                    <a:pt x="20" y="230"/>
                    <a:pt x="56" y="259"/>
                    <a:pt x="102" y="263"/>
                  </a:cubicBezTo>
                  <a:cubicBezTo>
                    <a:pt x="139" y="265"/>
                    <a:pt x="179" y="249"/>
                    <a:pt x="201" y="206"/>
                  </a:cubicBezTo>
                  <a:cubicBezTo>
                    <a:pt x="216" y="176"/>
                    <a:pt x="218" y="143"/>
                    <a:pt x="211" y="110"/>
                  </a:cubicBezTo>
                  <a:cubicBezTo>
                    <a:pt x="194" y="34"/>
                    <a:pt x="109" y="0"/>
                    <a:pt x="46" y="4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373F"/>
                </a:solidFill>
                <a:effectLst/>
                <a:uLnTx/>
                <a:uFillTx/>
                <a:latin typeface="Lora"/>
                <a:ea typeface="+mn-ea"/>
                <a:cs typeface="+mn-cs"/>
              </a:endParaRPr>
            </a:p>
          </p:txBody>
        </p:sp>
        <p:sp>
          <p:nvSpPr>
            <p:cNvPr id="13" name="Freeform 8">
              <a:extLst>
                <a:ext uri="{FF2B5EF4-FFF2-40B4-BE49-F238E27FC236}">
                  <a16:creationId xmlns:a16="http://schemas.microsoft.com/office/drawing/2014/main" id="{6FF71A5B-237A-58CA-F279-C27E138F261B}"/>
                </a:ext>
              </a:extLst>
            </p:cNvPr>
            <p:cNvSpPr>
              <a:spLocks noEditPoints="1"/>
            </p:cNvSpPr>
            <p:nvPr/>
          </p:nvSpPr>
          <p:spPr bwMode="auto">
            <a:xfrm>
              <a:off x="6096000" y="0"/>
              <a:ext cx="6096000" cy="6858000"/>
            </a:xfrm>
            <a:custGeom>
              <a:avLst/>
              <a:gdLst>
                <a:gd name="T0" fmla="*/ 0 w 3840"/>
                <a:gd name="T1" fmla="*/ 4320 h 4320"/>
                <a:gd name="T2" fmla="*/ 3840 w 3840"/>
                <a:gd name="T3" fmla="*/ 0 h 4320"/>
                <a:gd name="T4" fmla="*/ 1523 w 3840"/>
                <a:gd name="T5" fmla="*/ 3486 h 4320"/>
                <a:gd name="T6" fmla="*/ 1233 w 3840"/>
                <a:gd name="T7" fmla="*/ 3519 h 4320"/>
                <a:gd name="T8" fmla="*/ 1233 w 3840"/>
                <a:gd name="T9" fmla="*/ 3709 h 4320"/>
                <a:gd name="T10" fmla="*/ 1142 w 3840"/>
                <a:gd name="T11" fmla="*/ 3721 h 4320"/>
                <a:gd name="T12" fmla="*/ 1132 w 3840"/>
                <a:gd name="T13" fmla="*/ 3184 h 4320"/>
                <a:gd name="T14" fmla="*/ 1222 w 3840"/>
                <a:gd name="T15" fmla="*/ 3174 h 4320"/>
                <a:gd name="T16" fmla="*/ 1233 w 3840"/>
                <a:gd name="T17" fmla="*/ 3220 h 4320"/>
                <a:gd name="T18" fmla="*/ 1246 w 3840"/>
                <a:gd name="T19" fmla="*/ 3216 h 4320"/>
                <a:gd name="T20" fmla="*/ 1545 w 3840"/>
                <a:gd name="T21" fmla="*/ 3326 h 4320"/>
                <a:gd name="T22" fmla="*/ 2021 w 3840"/>
                <a:gd name="T23" fmla="*/ 3486 h 4320"/>
                <a:gd name="T24" fmla="*/ 1732 w 3840"/>
                <a:gd name="T25" fmla="*/ 3518 h 4320"/>
                <a:gd name="T26" fmla="*/ 1732 w 3840"/>
                <a:gd name="T27" fmla="*/ 3710 h 4320"/>
                <a:gd name="T28" fmla="*/ 1641 w 3840"/>
                <a:gd name="T29" fmla="*/ 3721 h 4320"/>
                <a:gd name="T30" fmla="*/ 1631 w 3840"/>
                <a:gd name="T31" fmla="*/ 3184 h 4320"/>
                <a:gd name="T32" fmla="*/ 1722 w 3840"/>
                <a:gd name="T33" fmla="*/ 3174 h 4320"/>
                <a:gd name="T34" fmla="*/ 1732 w 3840"/>
                <a:gd name="T35" fmla="*/ 3231 h 4320"/>
                <a:gd name="T36" fmla="*/ 1860 w 3840"/>
                <a:gd name="T37" fmla="*/ 3167 h 4320"/>
                <a:gd name="T38" fmla="*/ 2021 w 3840"/>
                <a:gd name="T39" fmla="*/ 3486 h 4320"/>
                <a:gd name="T40" fmla="*/ 2453 w 3840"/>
                <a:gd name="T41" fmla="*/ 3575 h 4320"/>
                <a:gd name="T42" fmla="*/ 2443 w 3840"/>
                <a:gd name="T43" fmla="*/ 3520 h 4320"/>
                <a:gd name="T44" fmla="*/ 2434 w 3840"/>
                <a:gd name="T45" fmla="*/ 3526 h 4320"/>
                <a:gd name="T46" fmla="*/ 2132 w 3840"/>
                <a:gd name="T47" fmla="*/ 3426 h 4320"/>
                <a:gd name="T48" fmla="*/ 2412 w 3840"/>
                <a:gd name="T49" fmla="*/ 3200 h 4320"/>
                <a:gd name="T50" fmla="*/ 2443 w 3840"/>
                <a:gd name="T51" fmla="*/ 3186 h 4320"/>
                <a:gd name="T52" fmla="*/ 2533 w 3840"/>
                <a:gd name="T53" fmla="*/ 3174 h 4320"/>
                <a:gd name="T54" fmla="*/ 2544 w 3840"/>
                <a:gd name="T55" fmla="*/ 3565 h 4320"/>
                <a:gd name="T56" fmla="*/ 2753 w 3840"/>
                <a:gd name="T57" fmla="*/ 1286 h 4320"/>
                <a:gd name="T58" fmla="*/ 2357 w 3840"/>
                <a:gd name="T59" fmla="*/ 1833 h 4320"/>
                <a:gd name="T60" fmla="*/ 1984 w 3840"/>
                <a:gd name="T61" fmla="*/ 1887 h 4320"/>
                <a:gd name="T62" fmla="*/ 1970 w 3840"/>
                <a:gd name="T63" fmla="*/ 1889 h 4320"/>
                <a:gd name="T64" fmla="*/ 1655 w 3840"/>
                <a:gd name="T65" fmla="*/ 2769 h 4320"/>
                <a:gd name="T66" fmla="*/ 1655 w 3840"/>
                <a:gd name="T67" fmla="*/ 898 h 4320"/>
                <a:gd name="T68" fmla="*/ 1458 w 3840"/>
                <a:gd name="T69" fmla="*/ 875 h 4320"/>
                <a:gd name="T70" fmla="*/ 1444 w 3840"/>
                <a:gd name="T71" fmla="*/ 2769 h 4320"/>
                <a:gd name="T72" fmla="*/ 1131 w 3840"/>
                <a:gd name="T73" fmla="*/ 598 h 4320"/>
                <a:gd name="T74" fmla="*/ 2030 w 3840"/>
                <a:gd name="T75" fmla="*/ 598 h 4320"/>
                <a:gd name="T76" fmla="*/ 2688 w 3840"/>
                <a:gd name="T77" fmla="*/ 943 h 4320"/>
                <a:gd name="T78" fmla="*/ 2753 w 3840"/>
                <a:gd name="T79" fmla="*/ 128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40" h="4320">
                  <a:moveTo>
                    <a:pt x="0" y="0"/>
                  </a:moveTo>
                  <a:cubicBezTo>
                    <a:pt x="0" y="4320"/>
                    <a:pt x="0" y="4320"/>
                    <a:pt x="0" y="4320"/>
                  </a:cubicBezTo>
                  <a:cubicBezTo>
                    <a:pt x="3840" y="4320"/>
                    <a:pt x="3840" y="4320"/>
                    <a:pt x="3840" y="4320"/>
                  </a:cubicBezTo>
                  <a:cubicBezTo>
                    <a:pt x="3840" y="0"/>
                    <a:pt x="3840" y="0"/>
                    <a:pt x="3840" y="0"/>
                  </a:cubicBezTo>
                  <a:lnTo>
                    <a:pt x="0" y="0"/>
                  </a:lnTo>
                  <a:close/>
                  <a:moveTo>
                    <a:pt x="1523" y="3486"/>
                  </a:moveTo>
                  <a:cubicBezTo>
                    <a:pt x="1471" y="3586"/>
                    <a:pt x="1338" y="3613"/>
                    <a:pt x="1255" y="3540"/>
                  </a:cubicBezTo>
                  <a:cubicBezTo>
                    <a:pt x="1248" y="3534"/>
                    <a:pt x="1241" y="3527"/>
                    <a:pt x="1233" y="3519"/>
                  </a:cubicBezTo>
                  <a:cubicBezTo>
                    <a:pt x="1233" y="3524"/>
                    <a:pt x="1233" y="3528"/>
                    <a:pt x="1233" y="3531"/>
                  </a:cubicBezTo>
                  <a:cubicBezTo>
                    <a:pt x="1233" y="3590"/>
                    <a:pt x="1233" y="3650"/>
                    <a:pt x="1233" y="3709"/>
                  </a:cubicBezTo>
                  <a:cubicBezTo>
                    <a:pt x="1233" y="3718"/>
                    <a:pt x="1231" y="3721"/>
                    <a:pt x="1221" y="3721"/>
                  </a:cubicBezTo>
                  <a:cubicBezTo>
                    <a:pt x="1195" y="3720"/>
                    <a:pt x="1169" y="3720"/>
                    <a:pt x="1142" y="3721"/>
                  </a:cubicBezTo>
                  <a:cubicBezTo>
                    <a:pt x="1135" y="3721"/>
                    <a:pt x="1132" y="3719"/>
                    <a:pt x="1132" y="3711"/>
                  </a:cubicBezTo>
                  <a:cubicBezTo>
                    <a:pt x="1132" y="3535"/>
                    <a:pt x="1132" y="3359"/>
                    <a:pt x="1132" y="3184"/>
                  </a:cubicBezTo>
                  <a:cubicBezTo>
                    <a:pt x="1132" y="3176"/>
                    <a:pt x="1134" y="3174"/>
                    <a:pt x="1142" y="3174"/>
                  </a:cubicBezTo>
                  <a:cubicBezTo>
                    <a:pt x="1169" y="3174"/>
                    <a:pt x="1195" y="3174"/>
                    <a:pt x="1222" y="3174"/>
                  </a:cubicBezTo>
                  <a:cubicBezTo>
                    <a:pt x="1230" y="3174"/>
                    <a:pt x="1233" y="3176"/>
                    <a:pt x="1233" y="3184"/>
                  </a:cubicBezTo>
                  <a:cubicBezTo>
                    <a:pt x="1232" y="3196"/>
                    <a:pt x="1233" y="3208"/>
                    <a:pt x="1233" y="3220"/>
                  </a:cubicBezTo>
                  <a:cubicBezTo>
                    <a:pt x="1233" y="3223"/>
                    <a:pt x="1233" y="3226"/>
                    <a:pt x="1234" y="3231"/>
                  </a:cubicBezTo>
                  <a:cubicBezTo>
                    <a:pt x="1239" y="3225"/>
                    <a:pt x="1242" y="3220"/>
                    <a:pt x="1246" y="3216"/>
                  </a:cubicBezTo>
                  <a:cubicBezTo>
                    <a:pt x="1277" y="3185"/>
                    <a:pt x="1315" y="3169"/>
                    <a:pt x="1358" y="3167"/>
                  </a:cubicBezTo>
                  <a:cubicBezTo>
                    <a:pt x="1459" y="3163"/>
                    <a:pt x="1530" y="3233"/>
                    <a:pt x="1545" y="3326"/>
                  </a:cubicBezTo>
                  <a:cubicBezTo>
                    <a:pt x="1554" y="3382"/>
                    <a:pt x="1549" y="3435"/>
                    <a:pt x="1523" y="3486"/>
                  </a:cubicBezTo>
                  <a:close/>
                  <a:moveTo>
                    <a:pt x="2021" y="3486"/>
                  </a:moveTo>
                  <a:cubicBezTo>
                    <a:pt x="1970" y="3585"/>
                    <a:pt x="1840" y="3612"/>
                    <a:pt x="1757" y="3543"/>
                  </a:cubicBezTo>
                  <a:cubicBezTo>
                    <a:pt x="1748" y="3536"/>
                    <a:pt x="1741" y="3527"/>
                    <a:pt x="1732" y="3518"/>
                  </a:cubicBezTo>
                  <a:cubicBezTo>
                    <a:pt x="1732" y="3524"/>
                    <a:pt x="1732" y="3527"/>
                    <a:pt x="1732" y="3530"/>
                  </a:cubicBezTo>
                  <a:cubicBezTo>
                    <a:pt x="1732" y="3590"/>
                    <a:pt x="1731" y="3650"/>
                    <a:pt x="1732" y="3710"/>
                  </a:cubicBezTo>
                  <a:cubicBezTo>
                    <a:pt x="1732" y="3718"/>
                    <a:pt x="1730" y="3721"/>
                    <a:pt x="1722" y="3721"/>
                  </a:cubicBezTo>
                  <a:cubicBezTo>
                    <a:pt x="1695" y="3720"/>
                    <a:pt x="1668" y="3720"/>
                    <a:pt x="1641" y="3721"/>
                  </a:cubicBezTo>
                  <a:cubicBezTo>
                    <a:pt x="1634" y="3721"/>
                    <a:pt x="1631" y="3718"/>
                    <a:pt x="1631" y="3711"/>
                  </a:cubicBezTo>
                  <a:cubicBezTo>
                    <a:pt x="1632" y="3535"/>
                    <a:pt x="1632" y="3359"/>
                    <a:pt x="1631" y="3184"/>
                  </a:cubicBezTo>
                  <a:cubicBezTo>
                    <a:pt x="1631" y="3176"/>
                    <a:pt x="1634" y="3174"/>
                    <a:pt x="1641" y="3174"/>
                  </a:cubicBezTo>
                  <a:cubicBezTo>
                    <a:pt x="1668" y="3174"/>
                    <a:pt x="1695" y="3174"/>
                    <a:pt x="1722" y="3174"/>
                  </a:cubicBezTo>
                  <a:cubicBezTo>
                    <a:pt x="1730" y="3174"/>
                    <a:pt x="1732" y="3177"/>
                    <a:pt x="1732" y="3184"/>
                  </a:cubicBezTo>
                  <a:cubicBezTo>
                    <a:pt x="1731" y="3199"/>
                    <a:pt x="1732" y="3213"/>
                    <a:pt x="1732" y="3231"/>
                  </a:cubicBezTo>
                  <a:cubicBezTo>
                    <a:pt x="1735" y="3227"/>
                    <a:pt x="1737" y="3225"/>
                    <a:pt x="1739" y="3224"/>
                  </a:cubicBezTo>
                  <a:cubicBezTo>
                    <a:pt x="1771" y="3187"/>
                    <a:pt x="1811" y="3169"/>
                    <a:pt x="1860" y="3167"/>
                  </a:cubicBezTo>
                  <a:cubicBezTo>
                    <a:pt x="1954" y="3164"/>
                    <a:pt x="2026" y="3229"/>
                    <a:pt x="2043" y="3321"/>
                  </a:cubicBezTo>
                  <a:cubicBezTo>
                    <a:pt x="2054" y="3378"/>
                    <a:pt x="2049" y="3434"/>
                    <a:pt x="2021" y="3486"/>
                  </a:cubicBezTo>
                  <a:close/>
                  <a:moveTo>
                    <a:pt x="2533" y="3575"/>
                  </a:moveTo>
                  <a:cubicBezTo>
                    <a:pt x="2506" y="3575"/>
                    <a:pt x="2480" y="3575"/>
                    <a:pt x="2453" y="3575"/>
                  </a:cubicBezTo>
                  <a:cubicBezTo>
                    <a:pt x="2450" y="3575"/>
                    <a:pt x="2447" y="3575"/>
                    <a:pt x="2443" y="3575"/>
                  </a:cubicBezTo>
                  <a:cubicBezTo>
                    <a:pt x="2443" y="3556"/>
                    <a:pt x="2443" y="3538"/>
                    <a:pt x="2443" y="3520"/>
                  </a:cubicBezTo>
                  <a:cubicBezTo>
                    <a:pt x="2442" y="3519"/>
                    <a:pt x="2442" y="3519"/>
                    <a:pt x="2441" y="3519"/>
                  </a:cubicBezTo>
                  <a:cubicBezTo>
                    <a:pt x="2439" y="3521"/>
                    <a:pt x="2436" y="3524"/>
                    <a:pt x="2434" y="3526"/>
                  </a:cubicBezTo>
                  <a:cubicBezTo>
                    <a:pt x="2405" y="3561"/>
                    <a:pt x="2367" y="3577"/>
                    <a:pt x="2322" y="3580"/>
                  </a:cubicBezTo>
                  <a:cubicBezTo>
                    <a:pt x="2222" y="3587"/>
                    <a:pt x="2150" y="3517"/>
                    <a:pt x="2132" y="3426"/>
                  </a:cubicBezTo>
                  <a:cubicBezTo>
                    <a:pt x="2121" y="3368"/>
                    <a:pt x="2125" y="3311"/>
                    <a:pt x="2154" y="3259"/>
                  </a:cubicBezTo>
                  <a:cubicBezTo>
                    <a:pt x="2211" y="3155"/>
                    <a:pt x="2341" y="3145"/>
                    <a:pt x="2412" y="3200"/>
                  </a:cubicBezTo>
                  <a:cubicBezTo>
                    <a:pt x="2423" y="3209"/>
                    <a:pt x="2432" y="3219"/>
                    <a:pt x="2443" y="3229"/>
                  </a:cubicBezTo>
                  <a:cubicBezTo>
                    <a:pt x="2443" y="3214"/>
                    <a:pt x="2443" y="3200"/>
                    <a:pt x="2443" y="3186"/>
                  </a:cubicBezTo>
                  <a:cubicBezTo>
                    <a:pt x="2443" y="3174"/>
                    <a:pt x="2443" y="3174"/>
                    <a:pt x="2455" y="3174"/>
                  </a:cubicBezTo>
                  <a:cubicBezTo>
                    <a:pt x="2481" y="3174"/>
                    <a:pt x="2507" y="3174"/>
                    <a:pt x="2533" y="3174"/>
                  </a:cubicBezTo>
                  <a:cubicBezTo>
                    <a:pt x="2541" y="3174"/>
                    <a:pt x="2544" y="3176"/>
                    <a:pt x="2544" y="3184"/>
                  </a:cubicBezTo>
                  <a:cubicBezTo>
                    <a:pt x="2544" y="3311"/>
                    <a:pt x="2544" y="3438"/>
                    <a:pt x="2544" y="3565"/>
                  </a:cubicBezTo>
                  <a:cubicBezTo>
                    <a:pt x="2544" y="3573"/>
                    <a:pt x="2541" y="3575"/>
                    <a:pt x="2533" y="3575"/>
                  </a:cubicBezTo>
                  <a:close/>
                  <a:moveTo>
                    <a:pt x="2753" y="1286"/>
                  </a:moveTo>
                  <a:cubicBezTo>
                    <a:pt x="2745" y="1432"/>
                    <a:pt x="2700" y="1565"/>
                    <a:pt x="2600" y="1675"/>
                  </a:cubicBezTo>
                  <a:cubicBezTo>
                    <a:pt x="2533" y="1749"/>
                    <a:pt x="2450" y="1799"/>
                    <a:pt x="2357" y="1833"/>
                  </a:cubicBezTo>
                  <a:cubicBezTo>
                    <a:pt x="2292" y="1857"/>
                    <a:pt x="2225" y="1871"/>
                    <a:pt x="2157" y="1879"/>
                  </a:cubicBezTo>
                  <a:cubicBezTo>
                    <a:pt x="2099" y="1886"/>
                    <a:pt x="2042" y="1888"/>
                    <a:pt x="1984" y="1887"/>
                  </a:cubicBezTo>
                  <a:cubicBezTo>
                    <a:pt x="1981" y="1887"/>
                    <a:pt x="1978" y="1888"/>
                    <a:pt x="1974" y="1888"/>
                  </a:cubicBezTo>
                  <a:cubicBezTo>
                    <a:pt x="1973" y="1888"/>
                    <a:pt x="1972" y="1888"/>
                    <a:pt x="1970" y="1889"/>
                  </a:cubicBezTo>
                  <a:cubicBezTo>
                    <a:pt x="1970" y="2182"/>
                    <a:pt x="1970" y="2475"/>
                    <a:pt x="1970" y="2769"/>
                  </a:cubicBezTo>
                  <a:cubicBezTo>
                    <a:pt x="1865" y="2769"/>
                    <a:pt x="1761" y="2769"/>
                    <a:pt x="1655" y="2769"/>
                  </a:cubicBezTo>
                  <a:cubicBezTo>
                    <a:pt x="1655" y="2764"/>
                    <a:pt x="1655" y="2759"/>
                    <a:pt x="1655" y="2754"/>
                  </a:cubicBezTo>
                  <a:cubicBezTo>
                    <a:pt x="1655" y="2136"/>
                    <a:pt x="1655" y="1517"/>
                    <a:pt x="1655" y="898"/>
                  </a:cubicBezTo>
                  <a:cubicBezTo>
                    <a:pt x="1655" y="875"/>
                    <a:pt x="1655" y="875"/>
                    <a:pt x="1632" y="875"/>
                  </a:cubicBezTo>
                  <a:cubicBezTo>
                    <a:pt x="1574" y="875"/>
                    <a:pt x="1516" y="875"/>
                    <a:pt x="1458" y="875"/>
                  </a:cubicBezTo>
                  <a:cubicBezTo>
                    <a:pt x="1454" y="875"/>
                    <a:pt x="1450" y="875"/>
                    <a:pt x="1444" y="875"/>
                  </a:cubicBezTo>
                  <a:cubicBezTo>
                    <a:pt x="1444" y="1507"/>
                    <a:pt x="1444" y="2137"/>
                    <a:pt x="1444" y="2769"/>
                  </a:cubicBezTo>
                  <a:cubicBezTo>
                    <a:pt x="1339" y="2769"/>
                    <a:pt x="1235" y="2769"/>
                    <a:pt x="1131" y="2769"/>
                  </a:cubicBezTo>
                  <a:cubicBezTo>
                    <a:pt x="1131" y="2046"/>
                    <a:pt x="1131" y="1322"/>
                    <a:pt x="1131" y="598"/>
                  </a:cubicBezTo>
                  <a:cubicBezTo>
                    <a:pt x="1134" y="598"/>
                    <a:pt x="1138" y="598"/>
                    <a:pt x="1141" y="598"/>
                  </a:cubicBezTo>
                  <a:cubicBezTo>
                    <a:pt x="1438" y="598"/>
                    <a:pt x="1734" y="597"/>
                    <a:pt x="2030" y="598"/>
                  </a:cubicBezTo>
                  <a:cubicBezTo>
                    <a:pt x="2147" y="598"/>
                    <a:pt x="2262" y="615"/>
                    <a:pt x="2371" y="658"/>
                  </a:cubicBezTo>
                  <a:cubicBezTo>
                    <a:pt x="2512" y="714"/>
                    <a:pt x="2620" y="806"/>
                    <a:pt x="2688" y="943"/>
                  </a:cubicBezTo>
                  <a:cubicBezTo>
                    <a:pt x="2718" y="1003"/>
                    <a:pt x="2736" y="1067"/>
                    <a:pt x="2746" y="1133"/>
                  </a:cubicBezTo>
                  <a:cubicBezTo>
                    <a:pt x="2754" y="1184"/>
                    <a:pt x="2756" y="1235"/>
                    <a:pt x="2753" y="128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0373F"/>
                </a:solidFill>
                <a:effectLst/>
                <a:uLnTx/>
                <a:uFillTx/>
                <a:latin typeface="Lora"/>
                <a:ea typeface="+mn-ea"/>
                <a:cs typeface="+mn-cs"/>
              </a:endParaRPr>
            </a:p>
          </p:txBody>
        </p:sp>
      </p:grpSp>
    </p:spTree>
    <p:extLst>
      <p:ext uri="{BB962C8B-B14F-4D97-AF65-F5344CB8AC3E}">
        <p14:creationId xmlns:p14="http://schemas.microsoft.com/office/powerpoint/2010/main" val="641456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484675-12D8-1D75-C2F2-F677045D3BF5}"/>
              </a:ext>
            </a:extLst>
          </p:cNvPr>
          <p:cNvSpPr>
            <a:spLocks noGrp="1"/>
          </p:cNvSpPr>
          <p:nvPr>
            <p:ph type="body" sz="quarter" idx="11"/>
          </p:nvPr>
        </p:nvSpPr>
        <p:spPr/>
        <p:txBody>
          <a:bodyPr/>
          <a:lstStyle/>
          <a:p>
            <a:r>
              <a:rPr lang="en-GB" dirty="0">
                <a:solidFill>
                  <a:srgbClr val="000000"/>
                </a:solidFill>
              </a:rPr>
              <a:t>This document is based on the Competition &amp; Markets Authority </a:t>
            </a:r>
            <a:r>
              <a:rPr lang="en-GB" dirty="0">
                <a:solidFill>
                  <a:schemeClr val="accent1"/>
                </a:solidFill>
              </a:rPr>
              <a:t>(</a:t>
            </a:r>
            <a:r>
              <a:rPr lang="en-GB" dirty="0">
                <a:solidFill>
                  <a:srgbClr val="000000"/>
                </a:solidFill>
                <a:hlinkClick r:id="rId2"/>
              </a:rPr>
              <a:t>C</a:t>
            </a:r>
            <a:r>
              <a:rPr lang="en-GB" dirty="0">
                <a:solidFill>
                  <a:srgbClr val="000000"/>
                </a:solidFill>
                <a:hlinkClick r:id="rId2"/>
              </a:rPr>
              <a:t>MA) guidance on environmental claims on goods and services </a:t>
            </a:r>
            <a:r>
              <a:rPr lang="en-GB" dirty="0">
                <a:solidFill>
                  <a:srgbClr val="000000"/>
                </a:solidFill>
              </a:rPr>
              <a:t>(i.e. the Green Claims Code).</a:t>
            </a:r>
          </a:p>
          <a:p>
            <a:r>
              <a:rPr lang="en-GB" dirty="0">
                <a:solidFill>
                  <a:srgbClr val="000000"/>
                </a:solidFill>
              </a:rPr>
              <a:t>The purpose of this document was to make the information in the Green Claims Code more accessible to publishers and commercial teams. </a:t>
            </a:r>
          </a:p>
          <a:p>
            <a:r>
              <a:rPr lang="en-GB" dirty="0">
                <a:solidFill>
                  <a:srgbClr val="000000"/>
                </a:solidFill>
              </a:rPr>
              <a:t>As per the full Green Claims Code guidance, this document details CMA’s 6 principles. In many occasions, the original text was copied directly into this document. However, when paragraphs were too long, the information was summarised or rephrased to make it shorter.   </a:t>
            </a:r>
          </a:p>
          <a:p>
            <a:r>
              <a:rPr lang="en-GB" dirty="0">
                <a:solidFill>
                  <a:srgbClr val="000000"/>
                </a:solidFill>
              </a:rPr>
              <a:t>Publishers and their commercial teams are encouraged to consult the original guidance in cases where further clarifications are required. The original guidance includes a number of useful case studies.</a:t>
            </a:r>
          </a:p>
        </p:txBody>
      </p:sp>
      <p:sp>
        <p:nvSpPr>
          <p:cNvPr id="3" name="Title 2">
            <a:extLst>
              <a:ext uri="{FF2B5EF4-FFF2-40B4-BE49-F238E27FC236}">
                <a16:creationId xmlns:a16="http://schemas.microsoft.com/office/drawing/2014/main" id="{6FE5FA60-447D-D286-720C-281A695B5455}"/>
              </a:ext>
            </a:extLst>
          </p:cNvPr>
          <p:cNvSpPr>
            <a:spLocks noGrp="1"/>
          </p:cNvSpPr>
          <p:nvPr>
            <p:ph type="title"/>
          </p:nvPr>
        </p:nvSpPr>
        <p:spPr/>
        <p:txBody>
          <a:bodyPr/>
          <a:lstStyle/>
          <a:p>
            <a:r>
              <a:rPr lang="en-GB" b="1" dirty="0"/>
              <a:t>Purpose of this document</a:t>
            </a:r>
          </a:p>
        </p:txBody>
      </p:sp>
    </p:spTree>
    <p:extLst>
      <p:ext uri="{BB962C8B-B14F-4D97-AF65-F5344CB8AC3E}">
        <p14:creationId xmlns:p14="http://schemas.microsoft.com/office/powerpoint/2010/main" val="244923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5A7FC3-92D3-04CE-00EB-128F02F32E9E}"/>
              </a:ext>
            </a:extLst>
          </p:cNvPr>
          <p:cNvSpPr>
            <a:spLocks noGrp="1"/>
          </p:cNvSpPr>
          <p:nvPr>
            <p:ph type="body" sz="quarter" idx="11"/>
          </p:nvPr>
        </p:nvSpPr>
        <p:spPr>
          <a:xfrm>
            <a:off x="5522976" y="2157984"/>
            <a:ext cx="6278499" cy="3977640"/>
          </a:xfrm>
        </p:spPr>
        <p:txBody>
          <a:bodyPr/>
          <a:lstStyle/>
          <a:p>
            <a:pPr marL="0" indent="0" algn="l">
              <a:buNone/>
            </a:pPr>
            <a:r>
              <a:rPr lang="en-GB" sz="2000" b="1" dirty="0">
                <a:solidFill>
                  <a:schemeClr val="tx1"/>
                </a:solidFill>
              </a:rPr>
              <a:t>Introduction to the Green Claims Code</a:t>
            </a:r>
          </a:p>
          <a:p>
            <a:pPr lvl="1">
              <a:spcBef>
                <a:spcPts val="600"/>
              </a:spcBef>
              <a:buFont typeface="+mj-lt"/>
              <a:buAutoNum type="alphaLcPeriod"/>
            </a:pPr>
            <a:r>
              <a:rPr lang="en-GB" sz="2000" dirty="0"/>
              <a:t>What are green claims</a:t>
            </a:r>
          </a:p>
          <a:p>
            <a:pPr lvl="1">
              <a:spcBef>
                <a:spcPts val="600"/>
              </a:spcBef>
              <a:buFont typeface="+mj-lt"/>
              <a:buAutoNum type="alphaLcPeriod"/>
            </a:pPr>
            <a:r>
              <a:rPr lang="en-GB" sz="2000" dirty="0"/>
              <a:t>Background to the Green Claims Code</a:t>
            </a:r>
          </a:p>
          <a:p>
            <a:pPr lvl="1">
              <a:spcBef>
                <a:spcPts val="600"/>
              </a:spcBef>
              <a:buFont typeface="+mj-lt"/>
              <a:buAutoNum type="alphaLcPeriod"/>
            </a:pPr>
            <a:r>
              <a:rPr lang="en-GB" sz="2000" b="0" i="0" dirty="0">
                <a:effectLst/>
              </a:rPr>
              <a:t>Green Claims Code Principles</a:t>
            </a:r>
          </a:p>
          <a:p>
            <a:pPr marL="0" indent="0">
              <a:buNone/>
            </a:pPr>
            <a:r>
              <a:rPr lang="en-GB" sz="2000" b="1" dirty="0">
                <a:solidFill>
                  <a:schemeClr val="tx1"/>
                </a:solidFill>
              </a:rPr>
              <a:t>Green Claims Code Principles detailed</a:t>
            </a:r>
          </a:p>
          <a:p>
            <a:pPr marL="0" indent="0">
              <a:buNone/>
            </a:pPr>
            <a:r>
              <a:rPr lang="en-GB" sz="2000" b="1" dirty="0">
                <a:solidFill>
                  <a:schemeClr val="tx1"/>
                </a:solidFill>
              </a:rPr>
              <a:t>Green Claims Code Checklist</a:t>
            </a:r>
          </a:p>
          <a:p>
            <a:pPr marL="0" indent="0">
              <a:buNone/>
            </a:pPr>
            <a:endParaRPr lang="en-GB" sz="2000" b="1" dirty="0">
              <a:solidFill>
                <a:schemeClr val="tx1"/>
              </a:solidFill>
            </a:endParaRPr>
          </a:p>
        </p:txBody>
      </p:sp>
      <p:sp>
        <p:nvSpPr>
          <p:cNvPr id="2" name="Title 1">
            <a:extLst>
              <a:ext uri="{FF2B5EF4-FFF2-40B4-BE49-F238E27FC236}">
                <a16:creationId xmlns:a16="http://schemas.microsoft.com/office/drawing/2014/main" id="{E5EE543B-59F5-BB82-AE56-32E5715C77C4}"/>
              </a:ext>
            </a:extLst>
          </p:cNvPr>
          <p:cNvSpPr>
            <a:spLocks noGrp="1"/>
          </p:cNvSpPr>
          <p:nvPr>
            <p:ph type="title"/>
          </p:nvPr>
        </p:nvSpPr>
        <p:spPr>
          <a:xfrm>
            <a:off x="896112" y="365125"/>
            <a:ext cx="3886200" cy="5962523"/>
          </a:xfrm>
        </p:spPr>
        <p:txBody>
          <a:bodyPr anchor="ctr"/>
          <a:lstStyle/>
          <a:p>
            <a:r>
              <a:rPr lang="en-GB" sz="5400" b="1" dirty="0"/>
              <a:t>Content</a:t>
            </a:r>
          </a:p>
        </p:txBody>
      </p:sp>
      <p:cxnSp>
        <p:nvCxnSpPr>
          <p:cNvPr id="7" name="Straight Connector 6">
            <a:extLst>
              <a:ext uri="{FF2B5EF4-FFF2-40B4-BE49-F238E27FC236}">
                <a16:creationId xmlns:a16="http://schemas.microsoft.com/office/drawing/2014/main" id="{4FAF0298-9DC9-AA40-00E9-BB63BB277DF3}"/>
              </a:ext>
            </a:extLst>
          </p:cNvPr>
          <p:cNvCxnSpPr>
            <a:cxnSpLocks/>
          </p:cNvCxnSpPr>
          <p:nvPr/>
        </p:nvCxnSpPr>
        <p:spPr>
          <a:xfrm>
            <a:off x="4599432" y="1691640"/>
            <a:ext cx="0" cy="4279392"/>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43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AC12-7575-C19C-12E1-D127E1D84FB5}"/>
              </a:ext>
            </a:extLst>
          </p:cNvPr>
          <p:cNvSpPr>
            <a:spLocks noGrp="1"/>
          </p:cNvSpPr>
          <p:nvPr>
            <p:ph type="title"/>
          </p:nvPr>
        </p:nvSpPr>
        <p:spPr/>
        <p:txBody>
          <a:bodyPr/>
          <a:lstStyle/>
          <a:p>
            <a:r>
              <a:rPr lang="en-GB" dirty="0"/>
              <a:t>Introduction to the Green Claims Code</a:t>
            </a:r>
          </a:p>
        </p:txBody>
      </p:sp>
    </p:spTree>
    <p:extLst>
      <p:ext uri="{BB962C8B-B14F-4D97-AF65-F5344CB8AC3E}">
        <p14:creationId xmlns:p14="http://schemas.microsoft.com/office/powerpoint/2010/main" val="1173407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E7ECC0-BA72-2270-C66D-1FE2D6ADC419}"/>
              </a:ext>
            </a:extLst>
          </p:cNvPr>
          <p:cNvSpPr>
            <a:spLocks noGrp="1"/>
          </p:cNvSpPr>
          <p:nvPr>
            <p:ph type="body" sz="quarter" idx="11"/>
          </p:nvPr>
        </p:nvSpPr>
        <p:spPr/>
        <p:txBody>
          <a:bodyPr/>
          <a:lstStyle/>
          <a:p>
            <a:pPr marL="0" indent="0">
              <a:buNone/>
            </a:pPr>
            <a:r>
              <a:rPr lang="en-GB" dirty="0">
                <a:solidFill>
                  <a:schemeClr val="accent5"/>
                </a:solidFill>
              </a:rPr>
              <a:t>Green claims (sometimes called ‘environmental claims’ or ‘eco-friendly claims’) are claims which suggest that a product, service, process, brand or business is better for the environment. They include claims that suggest or create the impression that a product or a service:</a:t>
            </a:r>
          </a:p>
          <a:p>
            <a:pPr marL="0" indent="0">
              <a:buNone/>
            </a:pPr>
            <a:r>
              <a:rPr lang="en-GB" dirty="0">
                <a:solidFill>
                  <a:schemeClr val="accent5"/>
                </a:solidFill>
              </a:rPr>
              <a:t>• has a positive environmental impact or no impact on the environment;</a:t>
            </a:r>
          </a:p>
          <a:p>
            <a:pPr marL="0" indent="0">
              <a:buNone/>
            </a:pPr>
            <a:r>
              <a:rPr lang="en-GB" dirty="0">
                <a:solidFill>
                  <a:schemeClr val="accent5"/>
                </a:solidFill>
              </a:rPr>
              <a:t>• is less damaging to the environment than a previous version of the same good or service; or</a:t>
            </a:r>
          </a:p>
          <a:p>
            <a:pPr marL="0" indent="0">
              <a:buNone/>
            </a:pPr>
            <a:r>
              <a:rPr lang="en-GB" dirty="0">
                <a:solidFill>
                  <a:schemeClr val="accent5"/>
                </a:solidFill>
              </a:rPr>
              <a:t>• is less damaging to the environment than competing goods or services. </a:t>
            </a:r>
          </a:p>
          <a:p>
            <a:pPr marL="0" indent="0">
              <a:buNone/>
            </a:pPr>
            <a:r>
              <a:rPr lang="en-GB" dirty="0">
                <a:solidFill>
                  <a:schemeClr val="accent5"/>
                </a:solidFill>
              </a:rPr>
              <a:t>Many businesses use green claims to help market their products or services. They do this through a range of methods such as: statements, symbols, emblems, logos, graphics, colours and product brand names.</a:t>
            </a:r>
          </a:p>
        </p:txBody>
      </p:sp>
      <p:sp>
        <p:nvSpPr>
          <p:cNvPr id="3" name="Title 2">
            <a:extLst>
              <a:ext uri="{FF2B5EF4-FFF2-40B4-BE49-F238E27FC236}">
                <a16:creationId xmlns:a16="http://schemas.microsoft.com/office/drawing/2014/main" id="{1FA7B76E-933D-072D-CE37-D71DBAE727F2}"/>
              </a:ext>
            </a:extLst>
          </p:cNvPr>
          <p:cNvSpPr>
            <a:spLocks noGrp="1"/>
          </p:cNvSpPr>
          <p:nvPr>
            <p:ph type="title"/>
          </p:nvPr>
        </p:nvSpPr>
        <p:spPr/>
        <p:txBody>
          <a:bodyPr/>
          <a:lstStyle/>
          <a:p>
            <a:r>
              <a:rPr lang="en-GB" b="1" dirty="0"/>
              <a:t>What are green claims?</a:t>
            </a:r>
            <a:endParaRPr lang="en-GB" dirty="0"/>
          </a:p>
        </p:txBody>
      </p:sp>
    </p:spTree>
    <p:extLst>
      <p:ext uri="{BB962C8B-B14F-4D97-AF65-F5344CB8AC3E}">
        <p14:creationId xmlns:p14="http://schemas.microsoft.com/office/powerpoint/2010/main" val="2881911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Background to the Green Claims Code</a:t>
            </a:r>
          </a:p>
        </p:txBody>
      </p:sp>
      <p:pic>
        <p:nvPicPr>
          <p:cNvPr id="6" name="Graphic 5" descr="Group of women">
            <a:extLst>
              <a:ext uri="{FF2B5EF4-FFF2-40B4-BE49-F238E27FC236}">
                <a16:creationId xmlns:a16="http://schemas.microsoft.com/office/drawing/2014/main" id="{DBD4DAE2-9AA7-82EB-C522-C1CCED5C7F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5452" y="1403387"/>
            <a:ext cx="1126199" cy="1126199"/>
          </a:xfrm>
          <a:prstGeom prst="rect">
            <a:avLst/>
          </a:prstGeom>
        </p:spPr>
      </p:pic>
      <p:sp>
        <p:nvSpPr>
          <p:cNvPr id="7" name="TextBox 6">
            <a:extLst>
              <a:ext uri="{FF2B5EF4-FFF2-40B4-BE49-F238E27FC236}">
                <a16:creationId xmlns:a16="http://schemas.microsoft.com/office/drawing/2014/main" id="{1DEED49C-339F-20E6-3B2F-37E31C104B60}"/>
              </a:ext>
            </a:extLst>
          </p:cNvPr>
          <p:cNvSpPr txBox="1"/>
          <p:nvPr/>
        </p:nvSpPr>
        <p:spPr>
          <a:xfrm>
            <a:off x="476026" y="2556335"/>
            <a:ext cx="2640356" cy="1384995"/>
          </a:xfrm>
          <a:prstGeom prst="rect">
            <a:avLst/>
          </a:prstGeom>
          <a:noFill/>
        </p:spPr>
        <p:txBody>
          <a:bodyPr wrap="square" rtlCol="0">
            <a:spAutoFit/>
          </a:bodyPr>
          <a:lstStyle/>
          <a:p>
            <a:r>
              <a:rPr lang="en-GB" b="1" dirty="0"/>
              <a:t>Consumer demand </a:t>
            </a:r>
          </a:p>
          <a:p>
            <a:r>
              <a:rPr lang="en-GB" sz="1600" dirty="0"/>
              <a:t>for products and services which minimise harm to, or have a positive effect on, the environment </a:t>
            </a:r>
            <a:endParaRPr lang="en-GB" dirty="0"/>
          </a:p>
        </p:txBody>
      </p:sp>
      <p:pic>
        <p:nvPicPr>
          <p:cNvPr id="8" name="Graphic 7" descr="Factory">
            <a:extLst>
              <a:ext uri="{FF2B5EF4-FFF2-40B4-BE49-F238E27FC236}">
                <a16:creationId xmlns:a16="http://schemas.microsoft.com/office/drawing/2014/main" id="{7F73BC1B-F202-CC18-0CF5-DBA462A511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54819" y="1337729"/>
            <a:ext cx="1191857" cy="1191857"/>
          </a:xfrm>
          <a:prstGeom prst="rect">
            <a:avLst/>
          </a:prstGeom>
        </p:spPr>
      </p:pic>
      <p:sp>
        <p:nvSpPr>
          <p:cNvPr id="9" name="TextBox 8">
            <a:extLst>
              <a:ext uri="{FF2B5EF4-FFF2-40B4-BE49-F238E27FC236}">
                <a16:creationId xmlns:a16="http://schemas.microsoft.com/office/drawing/2014/main" id="{94E2F901-52DE-DFEA-6434-5E911D18F84E}"/>
              </a:ext>
            </a:extLst>
          </p:cNvPr>
          <p:cNvSpPr txBox="1"/>
          <p:nvPr/>
        </p:nvSpPr>
        <p:spPr>
          <a:xfrm>
            <a:off x="4277025" y="2556335"/>
            <a:ext cx="2281185" cy="923330"/>
          </a:xfrm>
          <a:prstGeom prst="rect">
            <a:avLst/>
          </a:prstGeom>
          <a:noFill/>
        </p:spPr>
        <p:txBody>
          <a:bodyPr wrap="square" rtlCol="0">
            <a:spAutoFit/>
          </a:bodyPr>
          <a:lstStyle/>
          <a:p>
            <a:r>
              <a:rPr lang="en-GB" b="1" dirty="0"/>
              <a:t>Businesses making green claims </a:t>
            </a:r>
            <a:r>
              <a:rPr lang="en-GB" sz="1600" dirty="0"/>
              <a:t>to meet that demand</a:t>
            </a:r>
            <a:endParaRPr lang="en-GB" dirty="0"/>
          </a:p>
        </p:txBody>
      </p:sp>
      <p:pic>
        <p:nvPicPr>
          <p:cNvPr id="10" name="Graphic 9" descr="Gavel">
            <a:extLst>
              <a:ext uri="{FF2B5EF4-FFF2-40B4-BE49-F238E27FC236}">
                <a16:creationId xmlns:a16="http://schemas.microsoft.com/office/drawing/2014/main" id="{F73BF896-81E1-8B6B-3686-422FDC9B34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66851" y="1325301"/>
            <a:ext cx="1206408" cy="1206408"/>
          </a:xfrm>
          <a:prstGeom prst="rect">
            <a:avLst/>
          </a:prstGeom>
        </p:spPr>
      </p:pic>
      <p:sp>
        <p:nvSpPr>
          <p:cNvPr id="11" name="TextBox 10">
            <a:extLst>
              <a:ext uri="{FF2B5EF4-FFF2-40B4-BE49-F238E27FC236}">
                <a16:creationId xmlns:a16="http://schemas.microsoft.com/office/drawing/2014/main" id="{4DD1A14D-D4BA-4A3A-26E1-A3254ED9F698}"/>
              </a:ext>
            </a:extLst>
          </p:cNvPr>
          <p:cNvSpPr txBox="1"/>
          <p:nvPr/>
        </p:nvSpPr>
        <p:spPr>
          <a:xfrm>
            <a:off x="8328029" y="2497692"/>
            <a:ext cx="3559854" cy="1354217"/>
          </a:xfrm>
          <a:prstGeom prst="rect">
            <a:avLst/>
          </a:prstGeom>
          <a:noFill/>
        </p:spPr>
        <p:txBody>
          <a:bodyPr wrap="square" rtlCol="0">
            <a:spAutoFit/>
          </a:bodyPr>
          <a:lstStyle/>
          <a:p>
            <a:r>
              <a:rPr lang="en-GB" b="1" dirty="0"/>
              <a:t>Consumer protection law </a:t>
            </a:r>
            <a:r>
              <a:rPr lang="en-GB" sz="1600" dirty="0"/>
              <a:t>provides a framework for businesses to make environmental claims that </a:t>
            </a:r>
            <a:r>
              <a:rPr lang="en-GB" sz="1600" b="1" dirty="0"/>
              <a:t>help consumers make informed choices </a:t>
            </a:r>
            <a:endParaRPr lang="en-GB" dirty="0"/>
          </a:p>
        </p:txBody>
      </p:sp>
      <p:pic>
        <p:nvPicPr>
          <p:cNvPr id="12" name="Graphic 11" descr="Document">
            <a:extLst>
              <a:ext uri="{FF2B5EF4-FFF2-40B4-BE49-F238E27FC236}">
                <a16:creationId xmlns:a16="http://schemas.microsoft.com/office/drawing/2014/main" id="{813A1719-60AD-0BD1-49B6-1BF2A93559E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86087" y="4567222"/>
            <a:ext cx="1043999" cy="1043999"/>
          </a:xfrm>
          <a:prstGeom prst="rect">
            <a:avLst/>
          </a:prstGeom>
        </p:spPr>
      </p:pic>
      <p:sp>
        <p:nvSpPr>
          <p:cNvPr id="13" name="TextBox 12">
            <a:extLst>
              <a:ext uri="{FF2B5EF4-FFF2-40B4-BE49-F238E27FC236}">
                <a16:creationId xmlns:a16="http://schemas.microsoft.com/office/drawing/2014/main" id="{C64BF9E4-3F70-4F8D-BE5A-DC7DD9B395CC}"/>
              </a:ext>
            </a:extLst>
          </p:cNvPr>
          <p:cNvSpPr txBox="1"/>
          <p:nvPr/>
        </p:nvSpPr>
        <p:spPr>
          <a:xfrm>
            <a:off x="5333624" y="5634871"/>
            <a:ext cx="5407968" cy="861774"/>
          </a:xfrm>
          <a:prstGeom prst="rect">
            <a:avLst/>
          </a:prstGeom>
          <a:noFill/>
        </p:spPr>
        <p:txBody>
          <a:bodyPr wrap="square">
            <a:spAutoFit/>
          </a:bodyPr>
          <a:lstStyle/>
          <a:p>
            <a:r>
              <a:rPr lang="en-GB" sz="1800" b="1" dirty="0"/>
              <a:t>CMA’s Green Claims Code </a:t>
            </a:r>
            <a:r>
              <a:rPr lang="en-GB" sz="1600" dirty="0"/>
              <a:t>was developed to help businesses understand and comply with the consumer protection law when making environmental claims</a:t>
            </a:r>
            <a:r>
              <a:rPr lang="en-GB" sz="1600" b="1" dirty="0"/>
              <a:t>* </a:t>
            </a:r>
            <a:endParaRPr lang="en-GB" dirty="0"/>
          </a:p>
        </p:txBody>
      </p:sp>
      <p:sp>
        <p:nvSpPr>
          <p:cNvPr id="14" name="Arrow: Right 13">
            <a:extLst>
              <a:ext uri="{FF2B5EF4-FFF2-40B4-BE49-F238E27FC236}">
                <a16:creationId xmlns:a16="http://schemas.microsoft.com/office/drawing/2014/main" id="{D075FAA3-FFDD-5E34-B5B4-A50258A4E520}"/>
              </a:ext>
            </a:extLst>
          </p:cNvPr>
          <p:cNvSpPr/>
          <p:nvPr/>
        </p:nvSpPr>
        <p:spPr>
          <a:xfrm>
            <a:off x="3241509" y="1686681"/>
            <a:ext cx="779646" cy="587141"/>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38AFAFDF-16F5-1003-B520-DA1251DA0DA6}"/>
              </a:ext>
            </a:extLst>
          </p:cNvPr>
          <p:cNvSpPr/>
          <p:nvPr/>
        </p:nvSpPr>
        <p:spPr>
          <a:xfrm rot="13886169">
            <a:off x="5742144" y="3832217"/>
            <a:ext cx="779646" cy="587141"/>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DA2C3BDB-BD7A-66A4-6CAA-5C2E09CBDA1D}"/>
              </a:ext>
            </a:extLst>
          </p:cNvPr>
          <p:cNvSpPr/>
          <p:nvPr/>
        </p:nvSpPr>
        <p:spPr>
          <a:xfrm rot="8032052">
            <a:off x="7814283" y="3930639"/>
            <a:ext cx="779646" cy="587141"/>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0C7FE6DA-7BA9-3205-D3FA-36DBB51EE496}"/>
              </a:ext>
            </a:extLst>
          </p:cNvPr>
          <p:cNvSpPr/>
          <p:nvPr/>
        </p:nvSpPr>
        <p:spPr>
          <a:xfrm>
            <a:off x="6950440" y="1686681"/>
            <a:ext cx="779646" cy="587141"/>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27A065EB-C125-8E71-37A1-500560522361}"/>
              </a:ext>
            </a:extLst>
          </p:cNvPr>
          <p:cNvSpPr txBox="1"/>
          <p:nvPr/>
        </p:nvSpPr>
        <p:spPr>
          <a:xfrm>
            <a:off x="5475078" y="6556997"/>
            <a:ext cx="4811382" cy="276999"/>
          </a:xfrm>
          <a:prstGeom prst="rect">
            <a:avLst/>
          </a:prstGeom>
          <a:noFill/>
        </p:spPr>
        <p:txBody>
          <a:bodyPr wrap="none" rtlCol="0">
            <a:spAutoFit/>
          </a:bodyPr>
          <a:lstStyle/>
          <a:p>
            <a:r>
              <a:rPr lang="en-GB" sz="1200" dirty="0"/>
              <a:t>* While it is designed to help businesses, this guidance is not legal advice. </a:t>
            </a:r>
          </a:p>
        </p:txBody>
      </p:sp>
    </p:spTree>
    <p:extLst>
      <p:ext uri="{BB962C8B-B14F-4D97-AF65-F5344CB8AC3E}">
        <p14:creationId xmlns:p14="http://schemas.microsoft.com/office/powerpoint/2010/main" val="3299006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4DB248-95D4-C902-25D3-EA7FD5E77D5A}"/>
              </a:ext>
            </a:extLst>
          </p:cNvPr>
          <p:cNvSpPr>
            <a:spLocks noGrp="1"/>
          </p:cNvSpPr>
          <p:nvPr>
            <p:ph type="title"/>
          </p:nvPr>
        </p:nvSpPr>
        <p:spPr/>
        <p:txBody>
          <a:bodyPr/>
          <a:lstStyle/>
          <a:p>
            <a:r>
              <a:rPr lang="en-GB" b="1" dirty="0"/>
              <a:t>Green Claims Code Principles</a:t>
            </a:r>
            <a:endParaRPr lang="en-GB" dirty="0"/>
          </a:p>
        </p:txBody>
      </p:sp>
      <p:graphicFrame>
        <p:nvGraphicFramePr>
          <p:cNvPr id="4" name="Table 5">
            <a:extLst>
              <a:ext uri="{FF2B5EF4-FFF2-40B4-BE49-F238E27FC236}">
                <a16:creationId xmlns:a16="http://schemas.microsoft.com/office/drawing/2014/main" id="{4A3B7FAC-6814-4D2F-1361-5B3B472B66FF}"/>
              </a:ext>
            </a:extLst>
          </p:cNvPr>
          <p:cNvGraphicFramePr>
            <a:graphicFrameLocks noGrp="1"/>
          </p:cNvGraphicFramePr>
          <p:nvPr>
            <p:extLst>
              <p:ext uri="{D42A27DB-BD31-4B8C-83A1-F6EECF244321}">
                <p14:modId xmlns:p14="http://schemas.microsoft.com/office/powerpoint/2010/main" val="114918291"/>
              </p:ext>
            </p:extLst>
          </p:nvPr>
        </p:nvGraphicFramePr>
        <p:xfrm>
          <a:off x="413004" y="201096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tx1"/>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tx1"/>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tx1"/>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9003085"/>
                  </a:ext>
                </a:extLst>
              </a:tr>
              <a:tr h="2195915">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comparisons must be fair and meaningful </a:t>
                      </a:r>
                    </a:p>
                    <a:p>
                      <a:pPr algn="ctr"/>
                      <a:endParaRPr lang="en-GB" b="1" dirty="0">
                        <a:solidFill>
                          <a:schemeClr val="tx1"/>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r>
                        <a:rPr lang="en-GB" b="1" dirty="0">
                          <a:solidFill>
                            <a:schemeClr val="tx1"/>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r>
                        <a:rPr lang="en-GB" b="1" dirty="0">
                          <a:solidFill>
                            <a:schemeClr val="tx1"/>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52041991"/>
                  </a:ext>
                </a:extLst>
              </a:tr>
            </a:tbl>
          </a:graphicData>
        </a:graphic>
      </p:graphicFrame>
      <p:pic>
        <p:nvPicPr>
          <p:cNvPr id="5" name="Graphic 4" descr="Bullseye">
            <a:extLst>
              <a:ext uri="{FF2B5EF4-FFF2-40B4-BE49-F238E27FC236}">
                <a16:creationId xmlns:a16="http://schemas.microsoft.com/office/drawing/2014/main" id="{BB04A349-4C8B-EF8F-0D56-A2542CEA11E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36945" y="2010960"/>
            <a:ext cx="1159654" cy="1159654"/>
          </a:xfrm>
          <a:prstGeom prst="rect">
            <a:avLst/>
          </a:prstGeom>
        </p:spPr>
      </p:pic>
      <p:pic>
        <p:nvPicPr>
          <p:cNvPr id="6" name="Graphic 5" descr="Magnifying glass">
            <a:extLst>
              <a:ext uri="{FF2B5EF4-FFF2-40B4-BE49-F238E27FC236}">
                <a16:creationId xmlns:a16="http://schemas.microsoft.com/office/drawing/2014/main" id="{8A04BD4B-600D-F09A-FAC3-D117A30078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44008" y="2083399"/>
            <a:ext cx="1159654" cy="1159654"/>
          </a:xfrm>
          <a:prstGeom prst="rect">
            <a:avLst/>
          </a:prstGeom>
        </p:spPr>
      </p:pic>
      <p:grpSp>
        <p:nvGrpSpPr>
          <p:cNvPr id="7" name="Group 6">
            <a:extLst>
              <a:ext uri="{FF2B5EF4-FFF2-40B4-BE49-F238E27FC236}">
                <a16:creationId xmlns:a16="http://schemas.microsoft.com/office/drawing/2014/main" id="{986F21D1-E456-5001-210D-6C325C5456BF}"/>
              </a:ext>
            </a:extLst>
          </p:cNvPr>
          <p:cNvGrpSpPr/>
          <p:nvPr/>
        </p:nvGrpSpPr>
        <p:grpSpPr>
          <a:xfrm>
            <a:off x="9261168" y="2228747"/>
            <a:ext cx="1159653" cy="918405"/>
            <a:chOff x="9876166" y="1815099"/>
            <a:chExt cx="1040197" cy="766085"/>
          </a:xfrm>
          <a:solidFill>
            <a:schemeClr val="accent1"/>
          </a:solidFill>
        </p:grpSpPr>
        <p:pic>
          <p:nvPicPr>
            <p:cNvPr id="8" name="Graphic 7" descr="Eyes">
              <a:extLst>
                <a:ext uri="{FF2B5EF4-FFF2-40B4-BE49-F238E27FC236}">
                  <a16:creationId xmlns:a16="http://schemas.microsoft.com/office/drawing/2014/main" id="{A86E416F-2B20-478D-E2F7-4E99F79C87F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876166" y="1815099"/>
              <a:ext cx="1040197" cy="766085"/>
            </a:xfrm>
            <a:prstGeom prst="rect">
              <a:avLst/>
            </a:prstGeom>
          </p:spPr>
        </p:pic>
        <p:sp>
          <p:nvSpPr>
            <p:cNvPr id="9" name="Oval 8">
              <a:extLst>
                <a:ext uri="{FF2B5EF4-FFF2-40B4-BE49-F238E27FC236}">
                  <a16:creationId xmlns:a16="http://schemas.microsoft.com/office/drawing/2014/main" id="{6F8C61ED-BDBF-AB22-472E-8E1F0620B813}"/>
                </a:ext>
              </a:extLst>
            </p:cNvPr>
            <p:cNvSpPr/>
            <p:nvPr/>
          </p:nvSpPr>
          <p:spPr>
            <a:xfrm>
              <a:off x="10332488"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3DB75E1A-21A5-36EB-D53C-41709180C46E}"/>
                </a:ext>
              </a:extLst>
            </p:cNvPr>
            <p:cNvCxnSpPr>
              <a:cxnSpLocks/>
            </p:cNvCxnSpPr>
            <p:nvPr/>
          </p:nvCxnSpPr>
          <p:spPr>
            <a:xfrm>
              <a:off x="10040112" y="1815099"/>
              <a:ext cx="704088" cy="699501"/>
            </a:xfrm>
            <a:prstGeom prst="line">
              <a:avLst/>
            </a:prstGeom>
            <a:grpFill/>
            <a:ln w="38100">
              <a:solidFill>
                <a:schemeClr val="accent1"/>
              </a:solidFill>
            </a:ln>
          </p:spPr>
          <p:style>
            <a:lnRef idx="1">
              <a:schemeClr val="accent2"/>
            </a:lnRef>
            <a:fillRef idx="0">
              <a:schemeClr val="accent2"/>
            </a:fillRef>
            <a:effectRef idx="0">
              <a:schemeClr val="accent2"/>
            </a:effectRef>
            <a:fontRef idx="minor">
              <a:schemeClr val="tx1"/>
            </a:fontRef>
          </p:style>
        </p:cxnSp>
      </p:grpSp>
      <p:pic>
        <p:nvPicPr>
          <p:cNvPr id="11" name="Graphic 10" descr="Scales of justice">
            <a:extLst>
              <a:ext uri="{FF2B5EF4-FFF2-40B4-BE49-F238E27FC236}">
                <a16:creationId xmlns:a16="http://schemas.microsoft.com/office/drawing/2014/main" id="{7AA7C86E-98B9-65AA-78D0-7A5BCBF7397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01753" y="4310044"/>
            <a:ext cx="1019939" cy="1019939"/>
          </a:xfrm>
          <a:prstGeom prst="rect">
            <a:avLst/>
          </a:prstGeom>
        </p:spPr>
      </p:pic>
      <p:pic>
        <p:nvPicPr>
          <p:cNvPr id="12" name="Graphic 11" descr="Arrow circle">
            <a:extLst>
              <a:ext uri="{FF2B5EF4-FFF2-40B4-BE49-F238E27FC236}">
                <a16:creationId xmlns:a16="http://schemas.microsoft.com/office/drawing/2014/main" id="{55AC12FD-5125-1CEB-FD22-A7199A63753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361969" y="4237606"/>
            <a:ext cx="1259928" cy="1259928"/>
          </a:xfrm>
          <a:prstGeom prst="rect">
            <a:avLst/>
          </a:prstGeom>
        </p:spPr>
      </p:pic>
      <p:pic>
        <p:nvPicPr>
          <p:cNvPr id="13" name="Graphic 12" descr="Checkmark">
            <a:extLst>
              <a:ext uri="{FF2B5EF4-FFF2-40B4-BE49-F238E27FC236}">
                <a16:creationId xmlns:a16="http://schemas.microsoft.com/office/drawing/2014/main" id="{70F2521A-11AA-0A41-5F4D-165A2A18FA3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337105" y="4310044"/>
            <a:ext cx="1019939" cy="1019939"/>
          </a:xfrm>
          <a:prstGeom prst="rect">
            <a:avLst/>
          </a:prstGeom>
        </p:spPr>
      </p:pic>
      <p:sp>
        <p:nvSpPr>
          <p:cNvPr id="2" name="Text Placeholder 1">
            <a:extLst>
              <a:ext uri="{FF2B5EF4-FFF2-40B4-BE49-F238E27FC236}">
                <a16:creationId xmlns:a16="http://schemas.microsoft.com/office/drawing/2014/main" id="{AB06E675-5A62-AD76-76A1-10A7BA8A7798}"/>
              </a:ext>
            </a:extLst>
          </p:cNvPr>
          <p:cNvSpPr>
            <a:spLocks noGrp="1"/>
          </p:cNvSpPr>
          <p:nvPr>
            <p:ph type="body" sz="quarter" idx="11"/>
          </p:nvPr>
        </p:nvSpPr>
        <p:spPr>
          <a:xfrm>
            <a:off x="418359" y="1360466"/>
            <a:ext cx="11410951" cy="4705560"/>
          </a:xfrm>
        </p:spPr>
        <p:txBody>
          <a:bodyPr/>
          <a:lstStyle/>
          <a:p>
            <a:pPr marL="0" indent="0">
              <a:buNone/>
            </a:pPr>
            <a:r>
              <a:rPr lang="en-GB" dirty="0">
                <a:solidFill>
                  <a:schemeClr val="accent5"/>
                </a:solidFill>
              </a:rPr>
              <a:t>The Green Claims Code sets out principles which are designed to help businesses comply with the consumer protection law when making environmental claims.</a:t>
            </a:r>
          </a:p>
        </p:txBody>
      </p:sp>
    </p:spTree>
    <p:extLst>
      <p:ext uri="{BB962C8B-B14F-4D97-AF65-F5344CB8AC3E}">
        <p14:creationId xmlns:p14="http://schemas.microsoft.com/office/powerpoint/2010/main" val="352035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AC12-7575-C19C-12E1-D127E1D84FB5}"/>
              </a:ext>
            </a:extLst>
          </p:cNvPr>
          <p:cNvSpPr>
            <a:spLocks noGrp="1"/>
          </p:cNvSpPr>
          <p:nvPr>
            <p:ph type="title"/>
          </p:nvPr>
        </p:nvSpPr>
        <p:spPr/>
        <p:txBody>
          <a:bodyPr/>
          <a:lstStyle/>
          <a:p>
            <a:r>
              <a:rPr lang="en-GB" dirty="0"/>
              <a:t>Green Claims Code Principles detailed</a:t>
            </a:r>
          </a:p>
        </p:txBody>
      </p:sp>
    </p:spTree>
    <p:extLst>
      <p:ext uri="{BB962C8B-B14F-4D97-AF65-F5344CB8AC3E}">
        <p14:creationId xmlns:p14="http://schemas.microsoft.com/office/powerpoint/2010/main" val="3592361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Green Claims Code Principles</a:t>
            </a:r>
          </a:p>
        </p:txBody>
      </p:sp>
      <p:graphicFrame>
        <p:nvGraphicFramePr>
          <p:cNvPr id="6" name="Table 5">
            <a:extLst>
              <a:ext uri="{FF2B5EF4-FFF2-40B4-BE49-F238E27FC236}">
                <a16:creationId xmlns:a16="http://schemas.microsoft.com/office/drawing/2014/main" id="{AA29608D-612C-6B8A-760F-C2B40AA43DB9}"/>
              </a:ext>
            </a:extLst>
          </p:cNvPr>
          <p:cNvGraphicFramePr>
            <a:graphicFrameLocks noGrp="1"/>
          </p:cNvGraphicFramePr>
          <p:nvPr>
            <p:extLst>
              <p:ext uri="{D42A27DB-BD31-4B8C-83A1-F6EECF244321}">
                <p14:modId xmlns:p14="http://schemas.microsoft.com/office/powerpoint/2010/main" val="3320899303"/>
              </p:ext>
            </p:extLst>
          </p:nvPr>
        </p:nvGraphicFramePr>
        <p:xfrm>
          <a:off x="512064" y="164321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bg1"/>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endParaRPr lang="en-GB" dirty="0">
                        <a:solidFill>
                          <a:srgbClr val="D1C1B3"/>
                        </a:solidFill>
                      </a:endParaRPr>
                    </a:p>
                    <a:p>
                      <a:pPr algn="ctr"/>
                      <a:endParaRPr lang="en-GB" dirty="0">
                        <a:solidFill>
                          <a:srgbClr val="D1C1B3"/>
                        </a:solidFill>
                      </a:endParaRPr>
                    </a:p>
                    <a:p>
                      <a:pPr algn="ctr"/>
                      <a:endParaRPr lang="en-GB" dirty="0">
                        <a:solidFill>
                          <a:srgbClr val="D1C1B3"/>
                        </a:solidFill>
                      </a:endParaRPr>
                    </a:p>
                    <a:p>
                      <a:pPr algn="ctr"/>
                      <a:endParaRPr lang="en-GB" dirty="0">
                        <a:solidFill>
                          <a:srgbClr val="D1C1B3"/>
                        </a:solidFill>
                      </a:endParaRPr>
                    </a:p>
                    <a:p>
                      <a:pPr algn="ctr"/>
                      <a:endParaRPr lang="en-GB" dirty="0">
                        <a:solidFill>
                          <a:srgbClr val="D1C1B3"/>
                        </a:solidFill>
                      </a:endParaRPr>
                    </a:p>
                    <a:p>
                      <a:pPr algn="ctr"/>
                      <a:r>
                        <a:rPr lang="en-GB" dirty="0">
                          <a:solidFill>
                            <a:srgbClr val="D1C1B3"/>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rgbClr val="D1C1B3"/>
                        </a:solidFill>
                      </a:endParaRPr>
                    </a:p>
                    <a:p>
                      <a:pPr algn="ctr"/>
                      <a:endParaRPr lang="en-GB" dirty="0">
                        <a:solidFill>
                          <a:srgbClr val="D1C1B3"/>
                        </a:solidFill>
                      </a:endParaRPr>
                    </a:p>
                    <a:p>
                      <a:pPr algn="ctr"/>
                      <a:endParaRPr lang="en-GB" dirty="0">
                        <a:solidFill>
                          <a:srgbClr val="D1C1B3"/>
                        </a:solidFill>
                      </a:endParaRPr>
                    </a:p>
                    <a:p>
                      <a:pPr algn="ctr"/>
                      <a:endParaRPr lang="en-GB" dirty="0">
                        <a:solidFill>
                          <a:srgbClr val="D1C1B3"/>
                        </a:solidFill>
                      </a:endParaRPr>
                    </a:p>
                    <a:p>
                      <a:pPr algn="ctr"/>
                      <a:endParaRPr lang="en-GB" dirty="0">
                        <a:solidFill>
                          <a:srgbClr val="D1C1B3"/>
                        </a:solidFill>
                      </a:endParaRPr>
                    </a:p>
                    <a:p>
                      <a:pPr algn="ctr"/>
                      <a:r>
                        <a:rPr lang="en-GB" dirty="0">
                          <a:solidFill>
                            <a:srgbClr val="D1C1B3"/>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9003085"/>
                  </a:ext>
                </a:extLst>
              </a:tr>
              <a:tr h="2195915">
                <a:tc>
                  <a:txBody>
                    <a:bodyPr/>
                    <a:lstStyle/>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D1C1B3"/>
                          </a:solidFill>
                        </a:rPr>
                        <a:t>comparisons must be fair and meaningful </a:t>
                      </a:r>
                    </a:p>
                    <a:p>
                      <a:pPr algn="ctr"/>
                      <a:endParaRPr lang="en-GB" b="1" dirty="0">
                        <a:solidFill>
                          <a:srgbClr val="D1C1B3"/>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r>
                        <a:rPr lang="en-GB" b="1" dirty="0">
                          <a:solidFill>
                            <a:srgbClr val="D1C1B3"/>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endParaRPr lang="en-GB" b="1" dirty="0">
                        <a:solidFill>
                          <a:srgbClr val="D1C1B3"/>
                        </a:solidFill>
                      </a:endParaRPr>
                    </a:p>
                    <a:p>
                      <a:pPr algn="ctr"/>
                      <a:r>
                        <a:rPr lang="en-GB" b="1" dirty="0">
                          <a:solidFill>
                            <a:srgbClr val="D1C1B3"/>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52041991"/>
                  </a:ext>
                </a:extLst>
              </a:tr>
            </a:tbl>
          </a:graphicData>
        </a:graphic>
      </p:graphicFrame>
      <p:pic>
        <p:nvPicPr>
          <p:cNvPr id="7" name="Graphic 6" descr="Bullseye">
            <a:extLst>
              <a:ext uri="{FF2B5EF4-FFF2-40B4-BE49-F238E27FC236}">
                <a16:creationId xmlns:a16="http://schemas.microsoft.com/office/drawing/2014/main" id="{45AFAF5F-7140-3E79-4849-71CB44199A6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36005" y="1643210"/>
            <a:ext cx="1159654" cy="1159654"/>
          </a:xfrm>
          <a:prstGeom prst="rect">
            <a:avLst/>
          </a:prstGeom>
        </p:spPr>
      </p:pic>
      <p:pic>
        <p:nvPicPr>
          <p:cNvPr id="8" name="Graphic 7" descr="Magnifying glass">
            <a:extLst>
              <a:ext uri="{FF2B5EF4-FFF2-40B4-BE49-F238E27FC236}">
                <a16:creationId xmlns:a16="http://schemas.microsoft.com/office/drawing/2014/main" id="{A99C470E-6F64-5AA1-908A-4EBDDDBDC1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3068" y="1715649"/>
            <a:ext cx="1159654" cy="1159654"/>
          </a:xfrm>
          <a:prstGeom prst="rect">
            <a:avLst/>
          </a:prstGeom>
        </p:spPr>
      </p:pic>
      <p:grpSp>
        <p:nvGrpSpPr>
          <p:cNvPr id="9" name="Group 8">
            <a:extLst>
              <a:ext uri="{FF2B5EF4-FFF2-40B4-BE49-F238E27FC236}">
                <a16:creationId xmlns:a16="http://schemas.microsoft.com/office/drawing/2014/main" id="{4C3E0043-9884-58E6-6D4C-14E6B6173612}"/>
              </a:ext>
            </a:extLst>
          </p:cNvPr>
          <p:cNvGrpSpPr/>
          <p:nvPr/>
        </p:nvGrpSpPr>
        <p:grpSpPr>
          <a:xfrm>
            <a:off x="9360232" y="1860997"/>
            <a:ext cx="1159653" cy="918405"/>
            <a:chOff x="9876170" y="1815099"/>
            <a:chExt cx="1040197" cy="766085"/>
          </a:xfrm>
          <a:solidFill>
            <a:schemeClr val="accent1">
              <a:lumMod val="40000"/>
              <a:lumOff val="60000"/>
            </a:schemeClr>
          </a:solidFill>
        </p:grpSpPr>
        <p:pic>
          <p:nvPicPr>
            <p:cNvPr id="10" name="Graphic 9" descr="Eyes">
              <a:extLst>
                <a:ext uri="{FF2B5EF4-FFF2-40B4-BE49-F238E27FC236}">
                  <a16:creationId xmlns:a16="http://schemas.microsoft.com/office/drawing/2014/main" id="{BDCDF85E-8FD7-C6B3-A21A-BBB5B6F80DCA}"/>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876170" y="1815099"/>
              <a:ext cx="1040197" cy="766085"/>
            </a:xfrm>
            <a:prstGeom prst="rect">
              <a:avLst/>
            </a:prstGeom>
          </p:spPr>
        </p:pic>
        <p:sp>
          <p:nvSpPr>
            <p:cNvPr id="11" name="Oval 10">
              <a:extLst>
                <a:ext uri="{FF2B5EF4-FFF2-40B4-BE49-F238E27FC236}">
                  <a16:creationId xmlns:a16="http://schemas.microsoft.com/office/drawing/2014/main" id="{E91047CC-88F3-E790-95F9-06AE4F5AF320}"/>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C6C16F60-FD58-3F86-0AB6-025EFA6E501B}"/>
                </a:ext>
              </a:extLst>
            </p:cNvPr>
            <p:cNvCxnSpPr>
              <a:cxnSpLocks/>
            </p:cNvCxnSpPr>
            <p:nvPr/>
          </p:nvCxnSpPr>
          <p:spPr>
            <a:xfrm>
              <a:off x="10040112" y="1815099"/>
              <a:ext cx="704088" cy="699501"/>
            </a:xfrm>
            <a:prstGeom prst="line">
              <a:avLst/>
            </a:prstGeom>
            <a:grpFill/>
            <a:ln w="38100">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grpSp>
      <p:pic>
        <p:nvPicPr>
          <p:cNvPr id="13" name="Graphic 12" descr="Scales of justice">
            <a:extLst>
              <a:ext uri="{FF2B5EF4-FFF2-40B4-BE49-F238E27FC236}">
                <a16:creationId xmlns:a16="http://schemas.microsoft.com/office/drawing/2014/main" id="{F164CFD3-A01E-7144-3B52-04309E41F0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0813" y="3942294"/>
            <a:ext cx="1019939" cy="1019939"/>
          </a:xfrm>
          <a:prstGeom prst="rect">
            <a:avLst/>
          </a:prstGeom>
        </p:spPr>
      </p:pic>
      <p:pic>
        <p:nvPicPr>
          <p:cNvPr id="14" name="Graphic 13" descr="Arrow circle">
            <a:extLst>
              <a:ext uri="{FF2B5EF4-FFF2-40B4-BE49-F238E27FC236}">
                <a16:creationId xmlns:a16="http://schemas.microsoft.com/office/drawing/2014/main" id="{CAABF03F-A94C-2BED-7F03-A9CDF01583D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61029" y="3869856"/>
            <a:ext cx="1259928" cy="1259928"/>
          </a:xfrm>
          <a:prstGeom prst="rect">
            <a:avLst/>
          </a:prstGeom>
        </p:spPr>
      </p:pic>
      <p:pic>
        <p:nvPicPr>
          <p:cNvPr id="15" name="Graphic 14" descr="Checkmark">
            <a:extLst>
              <a:ext uri="{FF2B5EF4-FFF2-40B4-BE49-F238E27FC236}">
                <a16:creationId xmlns:a16="http://schemas.microsoft.com/office/drawing/2014/main" id="{740D6C7A-6B5A-0EC9-043C-37BBCDB79E1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36165" y="3942294"/>
            <a:ext cx="1019939" cy="1019939"/>
          </a:xfrm>
          <a:prstGeom prst="rect">
            <a:avLst/>
          </a:prstGeom>
        </p:spPr>
      </p:pic>
    </p:spTree>
    <p:extLst>
      <p:ext uri="{BB962C8B-B14F-4D97-AF65-F5344CB8AC3E}">
        <p14:creationId xmlns:p14="http://schemas.microsoft.com/office/powerpoint/2010/main" val="4197664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41478F-1426-1E6C-338B-19A1845FA3F4}"/>
              </a:ext>
            </a:extLst>
          </p:cNvPr>
          <p:cNvSpPr>
            <a:spLocks noGrp="1"/>
          </p:cNvSpPr>
          <p:nvPr>
            <p:ph type="body" sz="quarter" idx="11"/>
          </p:nvPr>
        </p:nvSpPr>
        <p:spPr>
          <a:xfrm>
            <a:off x="390525" y="1369414"/>
            <a:ext cx="11410951" cy="4860925"/>
          </a:xfrm>
        </p:spPr>
        <p:txBody>
          <a:bodyPr/>
          <a:lstStyle/>
          <a:p>
            <a:pPr marL="0" indent="0">
              <a:spcBef>
                <a:spcPts val="600"/>
              </a:spcBef>
              <a:buNone/>
            </a:pPr>
            <a:r>
              <a:rPr lang="en-GB" sz="1600" dirty="0">
                <a:solidFill>
                  <a:schemeClr val="accent5"/>
                </a:solidFill>
              </a:rPr>
              <a:t>Claims must not mislead consumers by giving them an inaccurate impression, even if those claims are factually correct. </a:t>
            </a:r>
            <a:r>
              <a:rPr lang="en-GB" sz="1600" b="1" dirty="0">
                <a:solidFill>
                  <a:schemeClr val="accent5"/>
                </a:solidFill>
              </a:rPr>
              <a:t>They must only give consumers the impression that a product, service, process, brand or business is as green and sustainable as it really is.</a:t>
            </a:r>
          </a:p>
          <a:p>
            <a:pPr marL="0" indent="0">
              <a:spcBef>
                <a:spcPts val="600"/>
              </a:spcBef>
              <a:buNone/>
            </a:pPr>
            <a:r>
              <a:rPr lang="en-GB" sz="1600" dirty="0">
                <a:solidFill>
                  <a:schemeClr val="accent1"/>
                </a:solidFill>
              </a:rPr>
              <a:t>Ensure claims are correct </a:t>
            </a:r>
            <a:r>
              <a:rPr lang="en-GB" sz="1600" dirty="0">
                <a:solidFill>
                  <a:schemeClr val="accent5"/>
                </a:solidFill>
              </a:rPr>
              <a:t>- Claims must not state or imply things that are factually incorrect, nor should they overstate the positive environmental impact of a product service or brand.</a:t>
            </a:r>
          </a:p>
          <a:p>
            <a:pPr marL="0" indent="0">
              <a:spcBef>
                <a:spcPts val="600"/>
              </a:spcBef>
              <a:buNone/>
            </a:pPr>
            <a:r>
              <a:rPr lang="en-GB" sz="1600" dirty="0">
                <a:solidFill>
                  <a:schemeClr val="accent1"/>
                </a:solidFill>
              </a:rPr>
              <a:t>Avoid general terms </a:t>
            </a:r>
            <a:r>
              <a:rPr lang="en-GB" sz="1600" dirty="0">
                <a:solidFill>
                  <a:schemeClr val="accent5"/>
                </a:solidFill>
              </a:rPr>
              <a:t>- Claims using general terms such as ‘sustainable’, ‘green’, ‘eco-friendly’ without explanation are likely to be inaccurate and to mislead.</a:t>
            </a:r>
          </a:p>
          <a:p>
            <a:pPr marL="0" indent="0">
              <a:spcBef>
                <a:spcPts val="600"/>
              </a:spcBef>
              <a:buNone/>
            </a:pPr>
            <a:r>
              <a:rPr lang="en-GB" sz="1600" dirty="0">
                <a:solidFill>
                  <a:schemeClr val="accent1"/>
                </a:solidFill>
              </a:rPr>
              <a:t>Ensure specific terms are used appropriately </a:t>
            </a:r>
            <a:r>
              <a:rPr lang="en-GB" sz="1600" dirty="0">
                <a:solidFill>
                  <a:schemeClr val="accent5"/>
                </a:solidFill>
              </a:rPr>
              <a:t>- When using specific terms, the product should justify their use. For example if only parts of a product or packaging is recyclable or if other parts prevent recycling, it should not be claimed as recyclable. </a:t>
            </a:r>
          </a:p>
          <a:p>
            <a:pPr marL="0" indent="0">
              <a:spcBef>
                <a:spcPts val="600"/>
              </a:spcBef>
              <a:buNone/>
            </a:pPr>
            <a:r>
              <a:rPr lang="en-GB" sz="1600" dirty="0">
                <a:solidFill>
                  <a:schemeClr val="accent1"/>
                </a:solidFill>
              </a:rPr>
              <a:t>Ensure your claim is not deceptive </a:t>
            </a:r>
            <a:r>
              <a:rPr lang="en-GB" sz="1600" dirty="0">
                <a:solidFill>
                  <a:schemeClr val="accent5"/>
                </a:solidFill>
              </a:rPr>
              <a:t>– A truthful claim can still be misleading if the product is responsible for other negative impacts or if the claim relates to a minor part of what the organisation does. How the product is presented (wording, logo, images) can also make a claim deceptive.</a:t>
            </a:r>
          </a:p>
          <a:p>
            <a:pPr marL="0" indent="0">
              <a:spcBef>
                <a:spcPts val="600"/>
              </a:spcBef>
              <a:buNone/>
            </a:pPr>
            <a:r>
              <a:rPr lang="en-GB" sz="1600" dirty="0">
                <a:solidFill>
                  <a:schemeClr val="accent1"/>
                </a:solidFill>
              </a:rPr>
              <a:t>State the conditions for the claims to be true </a:t>
            </a:r>
            <a:r>
              <a:rPr lang="en-GB" sz="1600" dirty="0">
                <a:solidFill>
                  <a:schemeClr val="accent5"/>
                </a:solidFill>
              </a:rPr>
              <a:t>- Where claims are only true if certain conditions or caveats apply, those conditions or caveats should be clearly stated. </a:t>
            </a:r>
          </a:p>
          <a:p>
            <a:pPr marL="0" indent="0">
              <a:spcBef>
                <a:spcPts val="600"/>
              </a:spcBef>
              <a:buNone/>
            </a:pPr>
            <a:r>
              <a:rPr lang="en-GB" sz="1600" dirty="0">
                <a:solidFill>
                  <a:schemeClr val="accent1"/>
                </a:solidFill>
              </a:rPr>
              <a:t>Make a claim only when your product is better than standard </a:t>
            </a:r>
            <a:r>
              <a:rPr lang="en-GB" sz="1600" dirty="0">
                <a:solidFill>
                  <a:schemeClr val="accent5"/>
                </a:solidFill>
              </a:rPr>
              <a:t>- Claims should not be made when a product only meet necessary standard or legal requirements. Claims are more likely to be acceptable where they relate to a recognised, objectively assessed accreditation that goes beyond mandatory legal requirements.</a:t>
            </a:r>
          </a:p>
        </p:txBody>
      </p:sp>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a:xfrm>
            <a:off x="390525" y="365125"/>
            <a:ext cx="10169106" cy="1004289"/>
          </a:xfrm>
        </p:spPr>
        <p:txBody>
          <a:bodyPr/>
          <a:lstStyle/>
          <a:p>
            <a:r>
              <a:rPr lang="en-GB" b="1" dirty="0"/>
              <a:t>Claims must be truthful and accurate</a:t>
            </a:r>
            <a:endParaRPr lang="en-GB" dirty="0"/>
          </a:p>
        </p:txBody>
      </p:sp>
      <p:pic>
        <p:nvPicPr>
          <p:cNvPr id="5" name="Graphic 4" descr="Bullseye">
            <a:extLst>
              <a:ext uri="{FF2B5EF4-FFF2-40B4-BE49-F238E27FC236}">
                <a16:creationId xmlns:a16="http://schemas.microsoft.com/office/drawing/2014/main" id="{8F1AC82E-5B6B-CFC9-4104-94F5E295AD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804" y="209760"/>
            <a:ext cx="1159654" cy="1159654"/>
          </a:xfrm>
          <a:prstGeom prst="rect">
            <a:avLst/>
          </a:prstGeom>
        </p:spPr>
      </p:pic>
    </p:spTree>
    <p:extLst>
      <p:ext uri="{BB962C8B-B14F-4D97-AF65-F5344CB8AC3E}">
        <p14:creationId xmlns:p14="http://schemas.microsoft.com/office/powerpoint/2010/main" val="2522140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pic>
        <p:nvPicPr>
          <p:cNvPr id="4" name="Graphic 3" descr="Bullseye">
            <a:extLst>
              <a:ext uri="{FF2B5EF4-FFF2-40B4-BE49-F238E27FC236}">
                <a16:creationId xmlns:a16="http://schemas.microsoft.com/office/drawing/2014/main" id="{315F9096-FEEA-59BC-B102-5DCBA310E8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804" y="209760"/>
            <a:ext cx="1159654" cy="1159654"/>
          </a:xfrm>
          <a:prstGeom prst="rect">
            <a:avLst/>
          </a:prstGeom>
        </p:spPr>
      </p:pic>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1525349713"/>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06DD2088-4321-71EB-2476-FC4A05743B35}"/>
              </a:ext>
            </a:extLst>
          </p:cNvPr>
          <p:cNvSpPr txBox="1"/>
          <p:nvPr/>
        </p:nvSpPr>
        <p:spPr>
          <a:xfrm>
            <a:off x="11358052" y="1501576"/>
            <a:ext cx="550151" cy="369332"/>
          </a:xfrm>
          <a:prstGeom prst="rect">
            <a:avLst/>
          </a:prstGeom>
          <a:noFill/>
        </p:spPr>
        <p:txBody>
          <a:bodyPr wrap="none" rtlCol="0">
            <a:spAutoFit/>
          </a:bodyPr>
          <a:lstStyle/>
          <a:p>
            <a:r>
              <a:rPr lang="en-GB" dirty="0"/>
              <a:t>1/2</a:t>
            </a:r>
          </a:p>
        </p:txBody>
      </p:sp>
      <p:graphicFrame>
        <p:nvGraphicFramePr>
          <p:cNvPr id="2" name="Table 8">
            <a:extLst>
              <a:ext uri="{FF2B5EF4-FFF2-40B4-BE49-F238E27FC236}">
                <a16:creationId xmlns:a16="http://schemas.microsoft.com/office/drawing/2014/main" id="{2A208452-60E5-27D9-BA15-F99D910B4C68}"/>
              </a:ext>
            </a:extLst>
          </p:cNvPr>
          <p:cNvGraphicFramePr>
            <a:graphicFrameLocks noGrp="1"/>
          </p:cNvGraphicFramePr>
          <p:nvPr>
            <p:extLst>
              <p:ext uri="{D42A27DB-BD31-4B8C-83A1-F6EECF244321}">
                <p14:modId xmlns:p14="http://schemas.microsoft.com/office/powerpoint/2010/main" val="2002601066"/>
              </p:ext>
            </p:extLst>
          </p:nvPr>
        </p:nvGraphicFramePr>
        <p:xfrm>
          <a:off x="487326" y="2928525"/>
          <a:ext cx="11049000" cy="365760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3790149660"/>
                    </a:ext>
                  </a:extLst>
                </a:gridCol>
                <a:gridCol w="2762250">
                  <a:extLst>
                    <a:ext uri="{9D8B030D-6E8A-4147-A177-3AD203B41FA5}">
                      <a16:colId xmlns:a16="http://schemas.microsoft.com/office/drawing/2014/main" val="4012338584"/>
                    </a:ext>
                  </a:extLst>
                </a:gridCol>
                <a:gridCol w="2762250">
                  <a:extLst>
                    <a:ext uri="{9D8B030D-6E8A-4147-A177-3AD203B41FA5}">
                      <a16:colId xmlns:a16="http://schemas.microsoft.com/office/drawing/2014/main" val="1278500794"/>
                    </a:ext>
                  </a:extLst>
                </a:gridCol>
                <a:gridCol w="2762250">
                  <a:extLst>
                    <a:ext uri="{9D8B030D-6E8A-4147-A177-3AD203B41FA5}">
                      <a16:colId xmlns:a16="http://schemas.microsoft.com/office/drawing/2014/main" val="3923178152"/>
                    </a:ext>
                  </a:extLst>
                </a:gridCol>
              </a:tblGrid>
              <a:tr h="3639102">
                <a:tc>
                  <a:txBody>
                    <a:bodyPr/>
                    <a:lstStyle/>
                    <a:p>
                      <a:pPr marL="0" indent="0">
                        <a:buNone/>
                      </a:pPr>
                      <a:r>
                        <a:rPr lang="en-GB" sz="1300" b="0" dirty="0">
                          <a:solidFill>
                            <a:srgbClr val="000000"/>
                          </a:solidFill>
                        </a:rPr>
                        <a:t>The first step is to ask yourself if the claim is factually correct. </a:t>
                      </a:r>
                    </a:p>
                    <a:p>
                      <a:pPr marL="0" indent="0">
                        <a:buNone/>
                      </a:pPr>
                      <a:r>
                        <a:rPr lang="en-GB" sz="1300" b="0" dirty="0">
                          <a:solidFill>
                            <a:srgbClr val="000000"/>
                          </a:solidFill>
                        </a:rPr>
                        <a:t>This might not be sufficient but it is however an essential starting point to ensure the claim isn’t misleading. </a:t>
                      </a:r>
                    </a:p>
                  </a:txBody>
                  <a:tcPr>
                    <a:solidFill>
                      <a:schemeClr val="accent1"/>
                    </a:solidFill>
                  </a:tcPr>
                </a:tc>
                <a:tc>
                  <a:txBody>
                    <a:bodyPr/>
                    <a:lstStyle/>
                    <a:p>
                      <a:pPr marL="0" indent="0">
                        <a:buNone/>
                      </a:pPr>
                      <a:r>
                        <a:rPr lang="en-GB" sz="1300" b="0" dirty="0">
                          <a:solidFill>
                            <a:srgbClr val="000000"/>
                          </a:solidFill>
                        </a:rPr>
                        <a:t>General terms (e.g. ‘green’) tend to be unclear and risk misleading consumers by creating a much more favourable impression than is justified.</a:t>
                      </a:r>
                    </a:p>
                    <a:p>
                      <a:pPr marL="0" indent="0">
                        <a:buNone/>
                      </a:pPr>
                      <a:r>
                        <a:rPr lang="en-GB" sz="1300" b="0" dirty="0">
                          <a:solidFill>
                            <a:srgbClr val="000000"/>
                          </a:solidFill>
                        </a:rPr>
                        <a:t>When considering making these kinds of broad claims, businesses should review whether they have clear evidence that their products have a positive environmental impact. </a:t>
                      </a:r>
                    </a:p>
                    <a:p>
                      <a:endParaRPr lang="en-GB" sz="1300" b="0" dirty="0">
                        <a:solidFill>
                          <a:srgbClr val="000000"/>
                        </a:solidFill>
                        <a:latin typeface="+mn-lt"/>
                      </a:endParaRPr>
                    </a:p>
                  </a:txBody>
                  <a:tcPr>
                    <a:solidFill>
                      <a:schemeClr val="accent1">
                        <a:lumMod val="60000"/>
                        <a:lumOff val="40000"/>
                      </a:schemeClr>
                    </a:solidFill>
                  </a:tcPr>
                </a:tc>
                <a:tc>
                  <a:txBody>
                    <a:bodyPr/>
                    <a:lstStyle/>
                    <a:p>
                      <a:pPr marL="0" indent="0">
                        <a:buNone/>
                      </a:pPr>
                      <a:r>
                        <a:rPr lang="en-GB" sz="1300" b="0" dirty="0">
                          <a:solidFill>
                            <a:srgbClr val="000000"/>
                          </a:solidFill>
                        </a:rPr>
                        <a:t>Businesses should consider whether the term used in their claims would be understood correctly by consumers. </a:t>
                      </a:r>
                    </a:p>
                    <a:p>
                      <a:pPr marL="0" indent="0">
                        <a:buNone/>
                      </a:pPr>
                      <a:r>
                        <a:rPr lang="en-GB" sz="1300" b="0" dirty="0">
                          <a:solidFill>
                            <a:srgbClr val="000000"/>
                          </a:solidFill>
                        </a:rPr>
                        <a:t>For example, claiming that a pair of jeans is organic when it is made of only 35% organic cotton is misleading as consumers would likely understand from this claim that the pair of jeans is made of 100% (or a majority) of organic material. The company should label the percentage of organic material and list clearly the other materials.</a:t>
                      </a:r>
                    </a:p>
                    <a:p>
                      <a:pPr marL="0" indent="0">
                        <a:buNone/>
                      </a:pPr>
                      <a:endParaRPr lang="en-GB" sz="1300" b="0" dirty="0">
                        <a:solidFill>
                          <a:srgbClr val="000000"/>
                        </a:solidFill>
                        <a:latin typeface="+mn-lt"/>
                      </a:endParaRPr>
                    </a:p>
                  </a:txBody>
                  <a:tcPr>
                    <a:solidFill>
                      <a:schemeClr val="accent1">
                        <a:lumMod val="40000"/>
                        <a:lumOff val="60000"/>
                      </a:schemeClr>
                    </a:solidFill>
                  </a:tcPr>
                </a:tc>
                <a:tc>
                  <a:txBody>
                    <a:bodyPr/>
                    <a:lstStyle/>
                    <a:p>
                      <a:pPr marL="0" indent="0">
                        <a:buNone/>
                      </a:pPr>
                      <a:r>
                        <a:rPr lang="en-GB" sz="1300" b="0" dirty="0">
                          <a:solidFill>
                            <a:srgbClr val="000000"/>
                          </a:solidFill>
                        </a:rPr>
                        <a:t>Some claims may only be true if certain conditions are met. This type of claims can be made, as long as these conditions are clearly specified and prominent enough for consumers to see and understand them.</a:t>
                      </a:r>
                    </a:p>
                    <a:p>
                      <a:pPr marL="0" indent="0">
                        <a:buNone/>
                      </a:pPr>
                      <a:r>
                        <a:rPr lang="en-GB" sz="1300" b="0" dirty="0">
                          <a:solidFill>
                            <a:srgbClr val="000000"/>
                          </a:solidFill>
                        </a:rPr>
                        <a:t>For example, a disposable cup is compostable only in an industrial composter but is marked as ‘compostable’ and no other information is provided. In this case the claim is likely to be misleading as it does not specify the circumstances under which the product is compostable and the action the consumer needs to take.</a:t>
                      </a:r>
                    </a:p>
                  </a:txBody>
                  <a:tcPr>
                    <a:solidFill>
                      <a:schemeClr val="accent1">
                        <a:lumMod val="20000"/>
                        <a:lumOff val="80000"/>
                      </a:schemeClr>
                    </a:solidFill>
                  </a:tcPr>
                </a:tc>
                <a:extLst>
                  <a:ext uri="{0D108BD9-81ED-4DB2-BD59-A6C34878D82A}">
                    <a16:rowId xmlns:a16="http://schemas.microsoft.com/office/drawing/2014/main" val="1069080623"/>
                  </a:ext>
                </a:extLst>
              </a:tr>
            </a:tbl>
          </a:graphicData>
        </a:graphic>
      </p:graphicFrame>
    </p:spTree>
    <p:extLst>
      <p:ext uri="{BB962C8B-B14F-4D97-AF65-F5344CB8AC3E}">
        <p14:creationId xmlns:p14="http://schemas.microsoft.com/office/powerpoint/2010/main" val="2844795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pic>
        <p:nvPicPr>
          <p:cNvPr id="4" name="Graphic 3" descr="Bullseye">
            <a:extLst>
              <a:ext uri="{FF2B5EF4-FFF2-40B4-BE49-F238E27FC236}">
                <a16:creationId xmlns:a16="http://schemas.microsoft.com/office/drawing/2014/main" id="{315F9096-FEEA-59BC-B102-5DCBA310E8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804" y="209760"/>
            <a:ext cx="1159654" cy="1159654"/>
          </a:xfrm>
          <a:prstGeom prst="rect">
            <a:avLst/>
          </a:prstGeom>
        </p:spPr>
      </p:pic>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2374521699"/>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Table 8">
            <a:extLst>
              <a:ext uri="{FF2B5EF4-FFF2-40B4-BE49-F238E27FC236}">
                <a16:creationId xmlns:a16="http://schemas.microsoft.com/office/drawing/2014/main" id="{F74E5C46-DC2F-6F50-ECCA-829A76834511}"/>
              </a:ext>
            </a:extLst>
          </p:cNvPr>
          <p:cNvGraphicFramePr>
            <a:graphicFrameLocks noGrp="1"/>
          </p:cNvGraphicFramePr>
          <p:nvPr>
            <p:extLst>
              <p:ext uri="{D42A27DB-BD31-4B8C-83A1-F6EECF244321}">
                <p14:modId xmlns:p14="http://schemas.microsoft.com/office/powerpoint/2010/main" val="3623769668"/>
              </p:ext>
            </p:extLst>
          </p:nvPr>
        </p:nvGraphicFramePr>
        <p:xfrm>
          <a:off x="487326" y="2928525"/>
          <a:ext cx="11049000" cy="3639102"/>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3790149660"/>
                    </a:ext>
                  </a:extLst>
                </a:gridCol>
                <a:gridCol w="2762250">
                  <a:extLst>
                    <a:ext uri="{9D8B030D-6E8A-4147-A177-3AD203B41FA5}">
                      <a16:colId xmlns:a16="http://schemas.microsoft.com/office/drawing/2014/main" val="4012338584"/>
                    </a:ext>
                  </a:extLst>
                </a:gridCol>
                <a:gridCol w="2762250">
                  <a:extLst>
                    <a:ext uri="{9D8B030D-6E8A-4147-A177-3AD203B41FA5}">
                      <a16:colId xmlns:a16="http://schemas.microsoft.com/office/drawing/2014/main" val="1278500794"/>
                    </a:ext>
                  </a:extLst>
                </a:gridCol>
                <a:gridCol w="2762250">
                  <a:extLst>
                    <a:ext uri="{9D8B030D-6E8A-4147-A177-3AD203B41FA5}">
                      <a16:colId xmlns:a16="http://schemas.microsoft.com/office/drawing/2014/main" val="3923178152"/>
                    </a:ext>
                  </a:extLst>
                </a:gridCol>
              </a:tblGrid>
              <a:tr h="36391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rgbClr val="000000"/>
                          </a:solidFill>
                        </a:rPr>
                        <a:t>The first necessary step is to ensure that claims are factually correct or true. Claims however can also mislead when the impression they give consumers about the benefit of a product is deceptive. The overall presentation of the claim, including its wording, logos and imagery is important.</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rgbClr val="000000"/>
                          </a:solidFill>
                        </a:rPr>
                        <a:t>Businesses should not claim an environmental virtue out of something which is a necessity or just an ordinary feature. The problem with these claims is that, while they may be true, they are likely to give the impression that what is being advertised is special, compared to other products or to what is normally available, when it isn’t.</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rgbClr val="000000"/>
                          </a:solidFill>
                        </a:rPr>
                        <a:t>It is not necessarily a problem for businesses to make claims that focus only on one aspect of a product. However, if a claim fails to make clear what aspect of a product or business it relates to, it is liable to mislead. Even where that is clear, claims which ignore significant negative environmental impacts in order to focus on minor benefits or small parts of a business’s activities are still at risk of misleading consumers. </a:t>
                      </a: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rgbClr val="000000"/>
                          </a:solidFill>
                        </a:rPr>
                        <a:t>Businesses should consider how a consumer is likely to interpret what they are told and what they are shown (incl. product names, branding, logos, labels, or indications of certification), and whether this matches the product’s environmental credentials. Claims are less likely to be misleading where they contain information about the business’s right to use the symbols and about how consumers can verify that and what it means. </a:t>
                      </a:r>
                    </a:p>
                  </a:txBody>
                  <a:tcPr>
                    <a:solidFill>
                      <a:schemeClr val="accent1">
                        <a:lumMod val="20000"/>
                        <a:lumOff val="80000"/>
                      </a:schemeClr>
                    </a:solidFill>
                  </a:tcPr>
                </a:tc>
                <a:extLst>
                  <a:ext uri="{0D108BD9-81ED-4DB2-BD59-A6C34878D82A}">
                    <a16:rowId xmlns:a16="http://schemas.microsoft.com/office/drawing/2014/main" val="1069080623"/>
                  </a:ext>
                </a:extLst>
              </a:tr>
            </a:tbl>
          </a:graphicData>
        </a:graphic>
      </p:graphicFrame>
      <p:sp>
        <p:nvSpPr>
          <p:cNvPr id="7" name="TextBox 6">
            <a:extLst>
              <a:ext uri="{FF2B5EF4-FFF2-40B4-BE49-F238E27FC236}">
                <a16:creationId xmlns:a16="http://schemas.microsoft.com/office/drawing/2014/main" id="{06DD2088-4321-71EB-2476-FC4A05743B35}"/>
              </a:ext>
            </a:extLst>
          </p:cNvPr>
          <p:cNvSpPr txBox="1"/>
          <p:nvPr/>
        </p:nvSpPr>
        <p:spPr>
          <a:xfrm>
            <a:off x="11358052" y="1501576"/>
            <a:ext cx="590226" cy="369332"/>
          </a:xfrm>
          <a:prstGeom prst="rect">
            <a:avLst/>
          </a:prstGeom>
          <a:noFill/>
        </p:spPr>
        <p:txBody>
          <a:bodyPr wrap="none" rtlCol="0">
            <a:spAutoFit/>
          </a:bodyPr>
          <a:lstStyle/>
          <a:p>
            <a:r>
              <a:rPr lang="en-GB" dirty="0"/>
              <a:t>2/2</a:t>
            </a:r>
          </a:p>
        </p:txBody>
      </p:sp>
    </p:spTree>
    <p:extLst>
      <p:ext uri="{BB962C8B-B14F-4D97-AF65-F5344CB8AC3E}">
        <p14:creationId xmlns:p14="http://schemas.microsoft.com/office/powerpoint/2010/main" val="4290692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Green Claims Code Principles</a:t>
            </a:r>
          </a:p>
        </p:txBody>
      </p:sp>
      <p:graphicFrame>
        <p:nvGraphicFramePr>
          <p:cNvPr id="2" name="Table 5">
            <a:extLst>
              <a:ext uri="{FF2B5EF4-FFF2-40B4-BE49-F238E27FC236}">
                <a16:creationId xmlns:a16="http://schemas.microsoft.com/office/drawing/2014/main" id="{4E938E97-0A14-F2E0-2EC3-7B95B71E2F5A}"/>
              </a:ext>
            </a:extLst>
          </p:cNvPr>
          <p:cNvGraphicFramePr>
            <a:graphicFrameLocks noGrp="1"/>
          </p:cNvGraphicFramePr>
          <p:nvPr>
            <p:extLst>
              <p:ext uri="{D42A27DB-BD31-4B8C-83A1-F6EECF244321}">
                <p14:modId xmlns:p14="http://schemas.microsoft.com/office/powerpoint/2010/main" val="684626023"/>
              </p:ext>
            </p:extLst>
          </p:nvPr>
        </p:nvGraphicFramePr>
        <p:xfrm>
          <a:off x="512064" y="164321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bg2">
                              <a:lumMod val="90000"/>
                            </a:schemeClr>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a:p>
                      <a:pPr algn="ctr"/>
                      <a:r>
                        <a:rPr lang="en-GB" dirty="0">
                          <a:solidFill>
                            <a:schemeClr val="bg1"/>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r>
                        <a:rPr lang="en-GB" dirty="0">
                          <a:solidFill>
                            <a:schemeClr val="bg2">
                              <a:lumMod val="90000"/>
                            </a:schemeClr>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9003085"/>
                  </a:ext>
                </a:extLst>
              </a:tr>
              <a:tr h="2195915">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bg2">
                            <a:lumMod val="9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bg2">
                              <a:lumMod val="90000"/>
                            </a:schemeClr>
                          </a:solidFill>
                        </a:rPr>
                        <a:t>comparisons must be fair and meaningful </a:t>
                      </a:r>
                    </a:p>
                    <a:p>
                      <a:pPr algn="ctr"/>
                      <a:endParaRPr lang="en-GB" b="1" dirty="0">
                        <a:solidFill>
                          <a:schemeClr val="tx1"/>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52041991"/>
                  </a:ext>
                </a:extLst>
              </a:tr>
            </a:tbl>
          </a:graphicData>
        </a:graphic>
      </p:graphicFrame>
      <p:pic>
        <p:nvPicPr>
          <p:cNvPr id="4" name="Graphic 3" descr="Bullseye">
            <a:extLst>
              <a:ext uri="{FF2B5EF4-FFF2-40B4-BE49-F238E27FC236}">
                <a16:creationId xmlns:a16="http://schemas.microsoft.com/office/drawing/2014/main" id="{84F5A234-FBD3-F485-C6A9-F2696EE881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36005" y="1643210"/>
            <a:ext cx="1159654" cy="1159654"/>
          </a:xfrm>
          <a:prstGeom prst="rect">
            <a:avLst/>
          </a:prstGeom>
        </p:spPr>
      </p:pic>
      <p:pic>
        <p:nvPicPr>
          <p:cNvPr id="5" name="Graphic 4" descr="Magnifying glass">
            <a:extLst>
              <a:ext uri="{FF2B5EF4-FFF2-40B4-BE49-F238E27FC236}">
                <a16:creationId xmlns:a16="http://schemas.microsoft.com/office/drawing/2014/main" id="{74E56E44-8501-F14F-0570-C589A9A0B3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3068" y="1715649"/>
            <a:ext cx="1159654" cy="1159654"/>
          </a:xfrm>
          <a:prstGeom prst="rect">
            <a:avLst/>
          </a:prstGeom>
        </p:spPr>
      </p:pic>
      <p:grpSp>
        <p:nvGrpSpPr>
          <p:cNvPr id="16" name="Group 15">
            <a:extLst>
              <a:ext uri="{FF2B5EF4-FFF2-40B4-BE49-F238E27FC236}">
                <a16:creationId xmlns:a16="http://schemas.microsoft.com/office/drawing/2014/main" id="{CB9C70D7-45D9-13AF-0951-77CE85449868}"/>
              </a:ext>
            </a:extLst>
          </p:cNvPr>
          <p:cNvGrpSpPr/>
          <p:nvPr/>
        </p:nvGrpSpPr>
        <p:grpSpPr>
          <a:xfrm>
            <a:off x="9360232" y="1860997"/>
            <a:ext cx="1159653" cy="918405"/>
            <a:chOff x="9876170" y="1815099"/>
            <a:chExt cx="1040197" cy="766085"/>
          </a:xfrm>
          <a:solidFill>
            <a:schemeClr val="accent1">
              <a:lumMod val="40000"/>
              <a:lumOff val="60000"/>
            </a:schemeClr>
          </a:solidFill>
        </p:grpSpPr>
        <p:pic>
          <p:nvPicPr>
            <p:cNvPr id="17" name="Graphic 16" descr="Eyes">
              <a:extLst>
                <a:ext uri="{FF2B5EF4-FFF2-40B4-BE49-F238E27FC236}">
                  <a16:creationId xmlns:a16="http://schemas.microsoft.com/office/drawing/2014/main" id="{EC81BB03-2308-46BE-9E7A-A0D2A9CDD263}"/>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876170" y="1815099"/>
              <a:ext cx="1040197" cy="766085"/>
            </a:xfrm>
            <a:prstGeom prst="rect">
              <a:avLst/>
            </a:prstGeom>
          </p:spPr>
        </p:pic>
        <p:sp>
          <p:nvSpPr>
            <p:cNvPr id="18" name="Oval 17">
              <a:extLst>
                <a:ext uri="{FF2B5EF4-FFF2-40B4-BE49-F238E27FC236}">
                  <a16:creationId xmlns:a16="http://schemas.microsoft.com/office/drawing/2014/main" id="{DEFFC8B5-0B75-A827-4E6A-6F504883B3CC}"/>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783504A2-8052-8361-48EE-F08AF5BD354D}"/>
                </a:ext>
              </a:extLst>
            </p:cNvPr>
            <p:cNvCxnSpPr>
              <a:cxnSpLocks/>
            </p:cNvCxnSpPr>
            <p:nvPr/>
          </p:nvCxnSpPr>
          <p:spPr>
            <a:xfrm>
              <a:off x="10040112" y="1815099"/>
              <a:ext cx="704088" cy="699501"/>
            </a:xfrm>
            <a:prstGeom prst="line">
              <a:avLst/>
            </a:prstGeom>
            <a:grpFill/>
            <a:ln w="38100">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grpSp>
      <p:pic>
        <p:nvPicPr>
          <p:cNvPr id="20" name="Graphic 19" descr="Scales of justice">
            <a:extLst>
              <a:ext uri="{FF2B5EF4-FFF2-40B4-BE49-F238E27FC236}">
                <a16:creationId xmlns:a16="http://schemas.microsoft.com/office/drawing/2014/main" id="{7226640F-FFEA-2D7D-BC0A-C849B81717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0813" y="3942294"/>
            <a:ext cx="1019939" cy="1019939"/>
          </a:xfrm>
          <a:prstGeom prst="rect">
            <a:avLst/>
          </a:prstGeom>
        </p:spPr>
      </p:pic>
      <p:pic>
        <p:nvPicPr>
          <p:cNvPr id="21" name="Graphic 20" descr="Arrow circle">
            <a:extLst>
              <a:ext uri="{FF2B5EF4-FFF2-40B4-BE49-F238E27FC236}">
                <a16:creationId xmlns:a16="http://schemas.microsoft.com/office/drawing/2014/main" id="{D759EB7C-D753-BE76-9827-31F45D3E80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61029" y="3869856"/>
            <a:ext cx="1259928" cy="1259928"/>
          </a:xfrm>
          <a:prstGeom prst="rect">
            <a:avLst/>
          </a:prstGeom>
        </p:spPr>
      </p:pic>
      <p:pic>
        <p:nvPicPr>
          <p:cNvPr id="22" name="Graphic 21" descr="Checkmark">
            <a:extLst>
              <a:ext uri="{FF2B5EF4-FFF2-40B4-BE49-F238E27FC236}">
                <a16:creationId xmlns:a16="http://schemas.microsoft.com/office/drawing/2014/main" id="{86F711F6-12C8-5449-083D-E6173B48542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36165" y="3942294"/>
            <a:ext cx="1019939" cy="1019939"/>
          </a:xfrm>
          <a:prstGeom prst="rect">
            <a:avLst/>
          </a:prstGeom>
        </p:spPr>
      </p:pic>
    </p:spTree>
    <p:extLst>
      <p:ext uri="{BB962C8B-B14F-4D97-AF65-F5344CB8AC3E}">
        <p14:creationId xmlns:p14="http://schemas.microsoft.com/office/powerpoint/2010/main" val="3467314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41478F-1426-1E6C-338B-19A1845FA3F4}"/>
              </a:ext>
            </a:extLst>
          </p:cNvPr>
          <p:cNvSpPr>
            <a:spLocks noGrp="1"/>
          </p:cNvSpPr>
          <p:nvPr>
            <p:ph type="body" sz="quarter" idx="11"/>
          </p:nvPr>
        </p:nvSpPr>
        <p:spPr>
          <a:xfrm>
            <a:off x="390525" y="1369414"/>
            <a:ext cx="11410951" cy="48609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30373F"/>
                </a:solidFill>
                <a:effectLst/>
                <a:uLnTx/>
                <a:uFillTx/>
                <a:latin typeface="Lora"/>
                <a:ea typeface="+mn-ea"/>
                <a:cs typeface="+mn-cs"/>
              </a:rPr>
              <a:t>Claims should be worded in a way which is transparent and straightforward so consumers can easily understand them. They should not be presented in ways that are liable to confuse consumers or to give the impression that a product, service, brand or business is better for the environment than it is.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Ensure terms and the meanings they convey are clear </a:t>
            </a:r>
            <a:r>
              <a:rPr kumimoji="0" lang="en-GB" sz="1700" b="0" i="0" u="none" strike="noStrike" kern="1200" cap="none" spc="0" normalizeH="0" baseline="0" noProof="0" dirty="0">
                <a:ln>
                  <a:noFill/>
                </a:ln>
                <a:solidFill>
                  <a:srgbClr val="30373F"/>
                </a:solidFill>
                <a:effectLst/>
                <a:uLnTx/>
                <a:uFillTx/>
                <a:latin typeface="Lora"/>
                <a:ea typeface="+mn-ea"/>
                <a:cs typeface="+mn-cs"/>
              </a:rPr>
              <a:t>- The meaning consumers are likely to take from a claim and the environmental credentials and impacts of the product, service, process, brand or business should match.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Avoid vague or general statement </a:t>
            </a:r>
            <a:r>
              <a:rPr kumimoji="0" lang="en-GB" sz="1700" b="0" i="0" u="none" strike="noStrike" kern="1200" cap="none" spc="0" normalizeH="0" baseline="0" noProof="0" dirty="0">
                <a:ln>
                  <a:noFill/>
                </a:ln>
                <a:solidFill>
                  <a:srgbClr val="30373F"/>
                </a:solidFill>
                <a:effectLst/>
                <a:uLnTx/>
                <a:uFillTx/>
                <a:latin typeface="Lora"/>
                <a:ea typeface="+mn-ea"/>
                <a:cs typeface="+mn-cs"/>
              </a:rPr>
              <a:t>- At best, they can have a number of meanings that can confuse consumers and make it difficult for them to make informed decisions. At worst, they can give the impression a product, service, process, brand or business is better for the environment than is really the case. They can also be difficult to substantiate.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Differentiate product specific claims from claims related to wider environmental goals </a:t>
            </a:r>
            <a:r>
              <a:rPr kumimoji="0" lang="en-GB" sz="1700" b="0" i="0" u="none" strike="noStrike" kern="1200" cap="none" spc="0" normalizeH="0" baseline="0" noProof="0" dirty="0">
                <a:ln>
                  <a:noFill/>
                </a:ln>
                <a:solidFill>
                  <a:srgbClr val="30373F"/>
                </a:solidFill>
                <a:effectLst/>
                <a:uLnTx/>
                <a:uFillTx/>
                <a:latin typeface="Lora"/>
                <a:ea typeface="+mn-ea"/>
                <a:cs typeface="+mn-cs"/>
              </a:rPr>
              <a:t>- claims about future goals should only be used for marketing purposes if the business has a clear and verifiable strategy to deliver them. Wider environmental goals of the business should also be clearly distinguished from product-specific claims.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Claims about a business’s environmental ambitions must also be in proportion to its actual efforts</a:t>
            </a:r>
            <a:r>
              <a:rPr kumimoji="0" lang="en-GB" sz="1700" b="0" i="0" u="none" strike="noStrike" kern="1200" cap="none" spc="0" normalizeH="0" baseline="0" noProof="0" dirty="0">
                <a:ln>
                  <a:noFill/>
                </a:ln>
                <a:solidFill>
                  <a:srgbClr val="30373F"/>
                </a:solidFill>
                <a:effectLst/>
                <a:uLnTx/>
                <a:uFillTx/>
                <a:latin typeface="Lora"/>
                <a:ea typeface="+mn-ea"/>
                <a:cs typeface="+mn-cs"/>
              </a:rPr>
              <a:t>. They are less likely to be misleading when they are based on specific, shorter term and measurable commitments the business is actively working towards. Where any benefits or impact would accrue over a longer period, that would need to be made clear, as there is more risk of consumers being misled if that benefit or impact is not immediate. </a:t>
            </a:r>
          </a:p>
        </p:txBody>
      </p:sp>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a:xfrm>
            <a:off x="390525" y="365125"/>
            <a:ext cx="10169106" cy="1004289"/>
          </a:xfrm>
        </p:spPr>
        <p:txBody>
          <a:bodyPr/>
          <a:lstStyle/>
          <a:p>
            <a:r>
              <a:rPr lang="en-GB" b="1" dirty="0"/>
              <a:t>Claims must clear and unambiguous</a:t>
            </a:r>
            <a:endParaRPr lang="en-GB" dirty="0"/>
          </a:p>
        </p:txBody>
      </p:sp>
      <p:pic>
        <p:nvPicPr>
          <p:cNvPr id="4" name="Graphic 3" descr="Magnifying glass">
            <a:extLst>
              <a:ext uri="{FF2B5EF4-FFF2-40B4-BE49-F238E27FC236}">
                <a16:creationId xmlns:a16="http://schemas.microsoft.com/office/drawing/2014/main" id="{852702E8-C92D-398C-86BA-68336124555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804" y="209760"/>
            <a:ext cx="1159654" cy="1159654"/>
          </a:xfrm>
          <a:prstGeom prst="rect">
            <a:avLst/>
          </a:prstGeom>
        </p:spPr>
      </p:pic>
    </p:spTree>
    <p:extLst>
      <p:ext uri="{BB962C8B-B14F-4D97-AF65-F5344CB8AC3E}">
        <p14:creationId xmlns:p14="http://schemas.microsoft.com/office/powerpoint/2010/main" val="3660908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Magnifying glass">
            <a:extLst>
              <a:ext uri="{FF2B5EF4-FFF2-40B4-BE49-F238E27FC236}">
                <a16:creationId xmlns:a16="http://schemas.microsoft.com/office/drawing/2014/main" id="{5BDD8A27-16CF-35D3-3EE1-8B82466B0C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804" y="209760"/>
            <a:ext cx="1159654" cy="1159654"/>
          </a:xfrm>
          <a:prstGeom prst="rect">
            <a:avLst/>
          </a:prstGeom>
        </p:spPr>
      </p:pic>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3726759923"/>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Table 8">
            <a:extLst>
              <a:ext uri="{FF2B5EF4-FFF2-40B4-BE49-F238E27FC236}">
                <a16:creationId xmlns:a16="http://schemas.microsoft.com/office/drawing/2014/main" id="{F74E5C46-DC2F-6F50-ECCA-829A76834511}"/>
              </a:ext>
            </a:extLst>
          </p:cNvPr>
          <p:cNvGraphicFramePr>
            <a:graphicFrameLocks noGrp="1"/>
          </p:cNvGraphicFramePr>
          <p:nvPr/>
        </p:nvGraphicFramePr>
        <p:xfrm>
          <a:off x="487326" y="2928525"/>
          <a:ext cx="11049000" cy="385572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3790149660"/>
                    </a:ext>
                  </a:extLst>
                </a:gridCol>
                <a:gridCol w="2762250">
                  <a:extLst>
                    <a:ext uri="{9D8B030D-6E8A-4147-A177-3AD203B41FA5}">
                      <a16:colId xmlns:a16="http://schemas.microsoft.com/office/drawing/2014/main" val="4012338584"/>
                    </a:ext>
                  </a:extLst>
                </a:gridCol>
                <a:gridCol w="2762250">
                  <a:extLst>
                    <a:ext uri="{9D8B030D-6E8A-4147-A177-3AD203B41FA5}">
                      <a16:colId xmlns:a16="http://schemas.microsoft.com/office/drawing/2014/main" val="1278500794"/>
                    </a:ext>
                  </a:extLst>
                </a:gridCol>
                <a:gridCol w="2762250">
                  <a:extLst>
                    <a:ext uri="{9D8B030D-6E8A-4147-A177-3AD203B41FA5}">
                      <a16:colId xmlns:a16="http://schemas.microsoft.com/office/drawing/2014/main" val="3923178152"/>
                    </a:ext>
                  </a:extLst>
                </a:gridCol>
              </a:tblGrid>
              <a:tr h="3639102">
                <a:tc>
                  <a:txBody>
                    <a:bodyPr/>
                    <a:lstStyle/>
                    <a:p>
                      <a:pPr marL="0" indent="0">
                        <a:buNone/>
                      </a:pPr>
                      <a:r>
                        <a:rPr lang="en-GB" sz="1300" b="0" dirty="0">
                          <a:solidFill>
                            <a:srgbClr val="000000"/>
                          </a:solidFill>
                          <a:latin typeface="+mn-lt"/>
                        </a:rPr>
                        <a:t>Claims should be easy to understand.</a:t>
                      </a:r>
                    </a:p>
                    <a:p>
                      <a:pPr marL="0" indent="0">
                        <a:buNone/>
                      </a:pPr>
                      <a:r>
                        <a:rPr lang="en-GB" sz="1300" b="0" dirty="0">
                          <a:solidFill>
                            <a:srgbClr val="000000"/>
                          </a:solidFill>
                          <a:latin typeface="+mn-lt"/>
                        </a:rPr>
                        <a:t>Scientific or technical language should be avoided unless it is easily understood by the average consumer.</a:t>
                      </a:r>
                    </a:p>
                    <a:p>
                      <a:pPr marL="0" indent="0">
                        <a:buNone/>
                      </a:pPr>
                      <a:r>
                        <a:rPr lang="en-GB" sz="1300" b="0" dirty="0">
                          <a:solidFill>
                            <a:srgbClr val="000000"/>
                          </a:solidFill>
                          <a:latin typeface="+mn-lt"/>
                        </a:rPr>
                        <a:t>Key words should be defined, unless their meaning is clear and widely understood by consumers. Terms with multiple meanings should also be explained to ensure they are not misinterpreted. </a:t>
                      </a:r>
                    </a:p>
                    <a:p>
                      <a:endParaRPr lang="en-GB" sz="1300" b="0" dirty="0">
                        <a:solidFill>
                          <a:srgbClr val="000000"/>
                        </a:solidFill>
                        <a:latin typeface="+mn-lt"/>
                      </a:endParaRP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0" dirty="0">
                          <a:solidFill>
                            <a:srgbClr val="000000"/>
                          </a:solidFill>
                          <a:latin typeface="+mn-lt"/>
                        </a:rPr>
                        <a:t>General or all-encompassing sustainability claims such as ‘environmentally friendly’, ‘eco’, or ‘sustainable’ don’t provide any real indication of what is meant. If anything, they are likely to create an overall impression that a product has a positive, or no, environmental impact. </a:t>
                      </a:r>
                    </a:p>
                    <a:p>
                      <a:endParaRPr lang="en-GB" sz="1300" b="0" dirty="0">
                        <a:solidFill>
                          <a:srgbClr val="000000"/>
                        </a:solidFill>
                        <a:latin typeface="+mn-lt"/>
                      </a:endParaRP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Claims that relate only to a specific part of a product, service, process, brand or business should make that clear.</a:t>
                      </a:r>
                    </a:p>
                    <a:p>
                      <a:pPr marL="0" indent="0">
                        <a:buNone/>
                      </a:pPr>
                      <a:r>
                        <a:rPr lang="en-GB" sz="1300" b="0" dirty="0">
                          <a:solidFill>
                            <a:srgbClr val="000000"/>
                          </a:solidFill>
                          <a:latin typeface="+mn-lt"/>
                        </a:rPr>
                        <a:t>For example, a product is labelled ‘recyclable’ without further explanation. The claim doesn’t make clear if this relates to the whole product or not, or just its packaging. As the claim actually relates solely to the packaging and the remainder of the product is not recyclable, the claim is likely to mislead consumers into thinking that the whole product can be recycled. The claim is less likely to mislead if it is made clear that it is only the packaging that is recyclable. </a:t>
                      </a:r>
                    </a:p>
                  </a:txBody>
                  <a:tcPr>
                    <a:solidFill>
                      <a:schemeClr val="accent1">
                        <a:lumMod val="40000"/>
                        <a:lumOff val="60000"/>
                      </a:schemeClr>
                    </a:solidFill>
                  </a:tcPr>
                </a:tc>
                <a:tc>
                  <a:txBody>
                    <a:bodyPr/>
                    <a:lstStyle/>
                    <a:p>
                      <a:pPr marL="0" indent="0">
                        <a:buNone/>
                      </a:pPr>
                      <a:r>
                        <a:rPr lang="en-GB" sz="1300" b="0" dirty="0">
                          <a:solidFill>
                            <a:srgbClr val="000000"/>
                          </a:solidFill>
                          <a:latin typeface="+mn-lt"/>
                        </a:rPr>
                        <a:t>Businesses should consider whether the information provided is: </a:t>
                      </a:r>
                    </a:p>
                    <a:p>
                      <a:pPr marL="0" indent="0">
                        <a:buNone/>
                      </a:pPr>
                      <a:r>
                        <a:rPr lang="en-GB" sz="1300" b="0" dirty="0">
                          <a:solidFill>
                            <a:srgbClr val="000000"/>
                          </a:solidFill>
                          <a:latin typeface="+mn-lt"/>
                        </a:rPr>
                        <a:t>• relevant to the claim being made; and </a:t>
                      </a:r>
                    </a:p>
                    <a:p>
                      <a:pPr marL="0" indent="0">
                        <a:buNone/>
                      </a:pPr>
                      <a:r>
                        <a:rPr lang="en-GB" sz="1300" b="0" dirty="0">
                          <a:solidFill>
                            <a:srgbClr val="000000"/>
                          </a:solidFill>
                          <a:latin typeface="+mn-lt"/>
                        </a:rPr>
                        <a:t>• presented in a clear way that the average consumer is likely to understand. If not, the claim could give a false impression about the environmental impact of the relevant product, service, brand or business. The information provided should always support the claims being made. </a:t>
                      </a:r>
                    </a:p>
                  </a:txBody>
                  <a:tcPr>
                    <a:solidFill>
                      <a:schemeClr val="accent1">
                        <a:lumMod val="20000"/>
                        <a:lumOff val="80000"/>
                      </a:schemeClr>
                    </a:solidFill>
                  </a:tcPr>
                </a:tc>
                <a:extLst>
                  <a:ext uri="{0D108BD9-81ED-4DB2-BD59-A6C34878D82A}">
                    <a16:rowId xmlns:a16="http://schemas.microsoft.com/office/drawing/2014/main" val="1069080623"/>
                  </a:ext>
                </a:extLst>
              </a:tr>
            </a:tbl>
          </a:graphicData>
        </a:graphic>
      </p:graphicFrame>
    </p:spTree>
    <p:extLst>
      <p:ext uri="{BB962C8B-B14F-4D97-AF65-F5344CB8AC3E}">
        <p14:creationId xmlns:p14="http://schemas.microsoft.com/office/powerpoint/2010/main" val="942687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Green Claims Code Principles</a:t>
            </a:r>
          </a:p>
        </p:txBody>
      </p:sp>
      <p:graphicFrame>
        <p:nvGraphicFramePr>
          <p:cNvPr id="6" name="Table 5">
            <a:extLst>
              <a:ext uri="{FF2B5EF4-FFF2-40B4-BE49-F238E27FC236}">
                <a16:creationId xmlns:a16="http://schemas.microsoft.com/office/drawing/2014/main" id="{8EDEB338-4A37-C1D4-DD42-86FA00D9CDE8}"/>
              </a:ext>
            </a:extLst>
          </p:cNvPr>
          <p:cNvGraphicFramePr>
            <a:graphicFrameLocks noGrp="1"/>
          </p:cNvGraphicFramePr>
          <p:nvPr>
            <p:extLst>
              <p:ext uri="{D42A27DB-BD31-4B8C-83A1-F6EECF244321}">
                <p14:modId xmlns:p14="http://schemas.microsoft.com/office/powerpoint/2010/main" val="2185401220"/>
              </p:ext>
            </p:extLst>
          </p:nvPr>
        </p:nvGraphicFramePr>
        <p:xfrm>
          <a:off x="512064" y="164321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bg2">
                              <a:lumMod val="90000"/>
                            </a:schemeClr>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a:p>
                      <a:pPr algn="ctr"/>
                      <a:r>
                        <a:rPr lang="en-GB" dirty="0">
                          <a:solidFill>
                            <a:schemeClr val="bg2">
                              <a:lumMod val="90000"/>
                            </a:schemeClr>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r>
                        <a:rPr lang="en-GB" dirty="0">
                          <a:solidFill>
                            <a:schemeClr val="bg1"/>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9003085"/>
                  </a:ext>
                </a:extLst>
              </a:tr>
              <a:tr h="2195915">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bg2">
                            <a:lumMod val="9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bg2">
                              <a:lumMod val="90000"/>
                            </a:schemeClr>
                          </a:solidFill>
                        </a:rPr>
                        <a:t>comparisons must be fair and meaningful </a:t>
                      </a:r>
                    </a:p>
                    <a:p>
                      <a:pPr algn="ctr"/>
                      <a:endParaRPr lang="en-GB" b="1" dirty="0">
                        <a:solidFill>
                          <a:schemeClr val="tx1"/>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52041991"/>
                  </a:ext>
                </a:extLst>
              </a:tr>
            </a:tbl>
          </a:graphicData>
        </a:graphic>
      </p:graphicFrame>
      <p:pic>
        <p:nvPicPr>
          <p:cNvPr id="7" name="Graphic 6" descr="Bullseye">
            <a:extLst>
              <a:ext uri="{FF2B5EF4-FFF2-40B4-BE49-F238E27FC236}">
                <a16:creationId xmlns:a16="http://schemas.microsoft.com/office/drawing/2014/main" id="{81B4C856-5202-8A11-E99C-129F204082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36005" y="1643210"/>
            <a:ext cx="1159654" cy="1159654"/>
          </a:xfrm>
          <a:prstGeom prst="rect">
            <a:avLst/>
          </a:prstGeom>
        </p:spPr>
      </p:pic>
      <p:pic>
        <p:nvPicPr>
          <p:cNvPr id="8" name="Graphic 7" descr="Magnifying glass">
            <a:extLst>
              <a:ext uri="{FF2B5EF4-FFF2-40B4-BE49-F238E27FC236}">
                <a16:creationId xmlns:a16="http://schemas.microsoft.com/office/drawing/2014/main" id="{A4A2F350-21E3-FFDC-FDE8-E7DDAABA91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3068" y="1715649"/>
            <a:ext cx="1159654" cy="1159654"/>
          </a:xfrm>
          <a:prstGeom prst="rect">
            <a:avLst/>
          </a:prstGeom>
        </p:spPr>
      </p:pic>
      <p:pic>
        <p:nvPicPr>
          <p:cNvPr id="9" name="Graphic 8" descr="Eyes">
            <a:extLst>
              <a:ext uri="{FF2B5EF4-FFF2-40B4-BE49-F238E27FC236}">
                <a16:creationId xmlns:a16="http://schemas.microsoft.com/office/drawing/2014/main" id="{97E2A877-5C9F-E5E1-9299-D0FAA721BA70}"/>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360232" y="1860997"/>
            <a:ext cx="1159653" cy="918405"/>
          </a:xfrm>
          <a:prstGeom prst="rect">
            <a:avLst/>
          </a:prstGeom>
        </p:spPr>
      </p:pic>
      <p:sp>
        <p:nvSpPr>
          <p:cNvPr id="10" name="Oval 9">
            <a:extLst>
              <a:ext uri="{FF2B5EF4-FFF2-40B4-BE49-F238E27FC236}">
                <a16:creationId xmlns:a16="http://schemas.microsoft.com/office/drawing/2014/main" id="{6985E1E0-E14A-F639-C15F-917BB96F126B}"/>
              </a:ext>
            </a:extLst>
          </p:cNvPr>
          <p:cNvSpPr/>
          <p:nvPr/>
        </p:nvSpPr>
        <p:spPr>
          <a:xfrm>
            <a:off x="9868958" y="2203553"/>
            <a:ext cx="133041" cy="153469"/>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8B97B9F4-2F31-4D7A-D0F8-817267B7F267}"/>
              </a:ext>
            </a:extLst>
          </p:cNvPr>
          <p:cNvCxnSpPr>
            <a:cxnSpLocks/>
          </p:cNvCxnSpPr>
          <p:nvPr/>
        </p:nvCxnSpPr>
        <p:spPr>
          <a:xfrm>
            <a:off x="9560363" y="1860997"/>
            <a:ext cx="784945" cy="838582"/>
          </a:xfrm>
          <a:prstGeom prst="line">
            <a:avLst/>
          </a:prstGeom>
          <a:solidFill>
            <a:schemeClr val="bg1"/>
          </a:solidFill>
          <a:ln w="38100">
            <a:solidFill>
              <a:schemeClr val="bg1"/>
            </a:solidFill>
          </a:ln>
        </p:spPr>
        <p:style>
          <a:lnRef idx="1">
            <a:schemeClr val="accent2"/>
          </a:lnRef>
          <a:fillRef idx="0">
            <a:schemeClr val="accent2"/>
          </a:fillRef>
          <a:effectRef idx="0">
            <a:schemeClr val="accent2"/>
          </a:effectRef>
          <a:fontRef idx="minor">
            <a:schemeClr val="tx1"/>
          </a:fontRef>
        </p:style>
      </p:cxnSp>
      <p:pic>
        <p:nvPicPr>
          <p:cNvPr id="12" name="Graphic 11" descr="Scales of justice">
            <a:extLst>
              <a:ext uri="{FF2B5EF4-FFF2-40B4-BE49-F238E27FC236}">
                <a16:creationId xmlns:a16="http://schemas.microsoft.com/office/drawing/2014/main" id="{DE09D1BC-6C2C-4B20-1C83-E79EAFAE3F0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0813" y="3942294"/>
            <a:ext cx="1019939" cy="1019939"/>
          </a:xfrm>
          <a:prstGeom prst="rect">
            <a:avLst/>
          </a:prstGeom>
        </p:spPr>
      </p:pic>
      <p:pic>
        <p:nvPicPr>
          <p:cNvPr id="13" name="Graphic 12" descr="Arrow circle">
            <a:extLst>
              <a:ext uri="{FF2B5EF4-FFF2-40B4-BE49-F238E27FC236}">
                <a16:creationId xmlns:a16="http://schemas.microsoft.com/office/drawing/2014/main" id="{AD8DE389-AB3D-5F4E-BBD4-20380548B24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61029" y="3869856"/>
            <a:ext cx="1259928" cy="1259928"/>
          </a:xfrm>
          <a:prstGeom prst="rect">
            <a:avLst/>
          </a:prstGeom>
        </p:spPr>
      </p:pic>
      <p:pic>
        <p:nvPicPr>
          <p:cNvPr id="14" name="Graphic 13" descr="Checkmark">
            <a:extLst>
              <a:ext uri="{FF2B5EF4-FFF2-40B4-BE49-F238E27FC236}">
                <a16:creationId xmlns:a16="http://schemas.microsoft.com/office/drawing/2014/main" id="{352881A4-B89D-2931-9F94-021915F5DD8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36165" y="3942294"/>
            <a:ext cx="1019939" cy="1019939"/>
          </a:xfrm>
          <a:prstGeom prst="rect">
            <a:avLst/>
          </a:prstGeom>
        </p:spPr>
      </p:pic>
    </p:spTree>
    <p:extLst>
      <p:ext uri="{BB962C8B-B14F-4D97-AF65-F5344CB8AC3E}">
        <p14:creationId xmlns:p14="http://schemas.microsoft.com/office/powerpoint/2010/main" val="1645552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41478F-1426-1E6C-338B-19A1845FA3F4}"/>
              </a:ext>
            </a:extLst>
          </p:cNvPr>
          <p:cNvSpPr>
            <a:spLocks noGrp="1"/>
          </p:cNvSpPr>
          <p:nvPr>
            <p:ph type="body" sz="quarter" idx="11"/>
          </p:nvPr>
        </p:nvSpPr>
        <p:spPr>
          <a:xfrm>
            <a:off x="390525" y="1369414"/>
            <a:ext cx="11410951" cy="48609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700" dirty="0">
              <a:solidFill>
                <a:srgbClr val="30373F"/>
              </a:solidFill>
              <a:latin typeface="Lora"/>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700" dirty="0">
                <a:solidFill>
                  <a:srgbClr val="30373F"/>
                </a:solidFill>
                <a:latin typeface="Lora"/>
              </a:rPr>
              <a:t>What claims don’t say can also influence the decisions consumers make. Claims made by businesses must not omit or hide information that consumers need to make informed choices.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Think about the whole life cycle of the product </a:t>
            </a:r>
            <a:r>
              <a:rPr kumimoji="0" lang="en-GB" sz="1700" b="0" i="0" u="none" strike="noStrike" kern="1200" cap="none" spc="0" normalizeH="0" baseline="0" noProof="0" dirty="0">
                <a:ln>
                  <a:noFill/>
                </a:ln>
                <a:solidFill>
                  <a:srgbClr val="30373F"/>
                </a:solidFill>
                <a:effectLst/>
                <a:uLnTx/>
                <a:uFillTx/>
                <a:latin typeface="Lora"/>
                <a:ea typeface="+mn-ea"/>
                <a:cs typeface="+mn-cs"/>
              </a:rPr>
              <a:t>– </a:t>
            </a:r>
            <a:r>
              <a:rPr lang="en-GB" sz="1700" dirty="0">
                <a:solidFill>
                  <a:srgbClr val="30373F"/>
                </a:solidFill>
                <a:latin typeface="Lora"/>
              </a:rPr>
              <a:t>In many cases the impact on the environment will depend on the sourcing of the materials, the production processes, the distribution, use and disposal of the product. Businesses should make sure claims include the information consumers need to make an informed choice.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Avoid focusing on just one aspect of the product </a:t>
            </a:r>
            <a:r>
              <a:rPr kumimoji="0" lang="en-GB" sz="1700" b="0" i="0" u="none" strike="noStrike" kern="1200" cap="none" spc="0" normalizeH="0" baseline="0" noProof="0" dirty="0">
                <a:ln>
                  <a:noFill/>
                </a:ln>
                <a:solidFill>
                  <a:srgbClr val="30373F"/>
                </a:solidFill>
                <a:effectLst/>
                <a:uLnTx/>
                <a:uFillTx/>
                <a:latin typeface="Lora"/>
                <a:ea typeface="+mn-ea"/>
                <a:cs typeface="+mn-cs"/>
              </a:rPr>
              <a:t>-</a:t>
            </a:r>
            <a:r>
              <a:rPr lang="en-GB" sz="1700" dirty="0">
                <a:solidFill>
                  <a:srgbClr val="30373F"/>
                </a:solidFill>
                <a:latin typeface="Lora"/>
              </a:rPr>
              <a:t> Do not just focus on the positive environmental aspects of a product where other aspects have a negative impact, </a:t>
            </a:r>
            <a:r>
              <a:rPr kumimoji="0" lang="en-GB" sz="1700" b="0" i="0" u="none" strike="noStrike" kern="1200" cap="none" spc="0" normalizeH="0" baseline="0" noProof="0" dirty="0">
                <a:ln>
                  <a:noFill/>
                </a:ln>
                <a:solidFill>
                  <a:srgbClr val="30373F"/>
                </a:solidFill>
                <a:effectLst/>
                <a:uLnTx/>
                <a:uFillTx/>
                <a:latin typeface="Lora"/>
                <a:ea typeface="+mn-ea"/>
                <a:cs typeface="+mn-cs"/>
              </a:rPr>
              <a:t>especially if the positive environmental impact is insignificant in comparison to the negative impact. Cherry-picking information like this is likely to make consumers think a product, service, process, brand or business as a whole is greener than it really is.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700" dirty="0">
                <a:solidFill>
                  <a:srgbClr val="30373F"/>
                </a:solidFill>
                <a:latin typeface="Lora"/>
              </a:rPr>
              <a:t>When promoting a brand or business, consider the impact of all its activities.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700" dirty="0">
                <a:solidFill>
                  <a:schemeClr val="accent1"/>
                </a:solidFill>
                <a:latin typeface="Lora"/>
              </a:rPr>
              <a:t>Add important qualifying information about a claim </a:t>
            </a:r>
            <a:r>
              <a:rPr lang="en-GB" sz="1700" dirty="0">
                <a:solidFill>
                  <a:srgbClr val="30373F"/>
                </a:solidFill>
                <a:latin typeface="Lora"/>
              </a:rPr>
              <a:t>and ensure it is clear and easily identifiable (e.g. close to the claim).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700" dirty="0">
                <a:solidFill>
                  <a:schemeClr val="accent1"/>
                </a:solidFill>
                <a:latin typeface="Lora"/>
              </a:rPr>
              <a:t>Consider all information channels </a:t>
            </a:r>
            <a:r>
              <a:rPr lang="en-GB" sz="1700" dirty="0">
                <a:solidFill>
                  <a:srgbClr val="30373F"/>
                </a:solidFill>
                <a:latin typeface="Lora"/>
              </a:rPr>
              <a:t>- Where there is limited space to include all the important information about a product for consumers to make informed decisions, this should be disclosed by some other means (e.g. by link to information on a website via a QR code).</a:t>
            </a:r>
          </a:p>
        </p:txBody>
      </p:sp>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a:xfrm>
            <a:off x="390525" y="365125"/>
            <a:ext cx="10169106" cy="1004289"/>
          </a:xfrm>
        </p:spPr>
        <p:txBody>
          <a:bodyPr/>
          <a:lstStyle/>
          <a:p>
            <a:r>
              <a:rPr lang="en-GB" b="1" dirty="0"/>
              <a:t>Claims must not omit or hide important relevant information </a:t>
            </a:r>
            <a:endParaRPr lang="en-GB" dirty="0"/>
          </a:p>
        </p:txBody>
      </p:sp>
      <p:pic>
        <p:nvPicPr>
          <p:cNvPr id="4" name="Graphic 3" descr="Magnifying glass">
            <a:extLst>
              <a:ext uri="{FF2B5EF4-FFF2-40B4-BE49-F238E27FC236}">
                <a16:creationId xmlns:a16="http://schemas.microsoft.com/office/drawing/2014/main" id="{852702E8-C92D-398C-86BA-68336124555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804" y="209760"/>
            <a:ext cx="1159654" cy="1159654"/>
          </a:xfrm>
          <a:prstGeom prst="rect">
            <a:avLst/>
          </a:prstGeom>
        </p:spPr>
      </p:pic>
    </p:spTree>
    <p:extLst>
      <p:ext uri="{BB962C8B-B14F-4D97-AF65-F5344CB8AC3E}">
        <p14:creationId xmlns:p14="http://schemas.microsoft.com/office/powerpoint/2010/main" val="2107825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2354855534"/>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Table 8">
            <a:extLst>
              <a:ext uri="{FF2B5EF4-FFF2-40B4-BE49-F238E27FC236}">
                <a16:creationId xmlns:a16="http://schemas.microsoft.com/office/drawing/2014/main" id="{F74E5C46-DC2F-6F50-ECCA-829A76834511}"/>
              </a:ext>
            </a:extLst>
          </p:cNvPr>
          <p:cNvGraphicFramePr>
            <a:graphicFrameLocks noGrp="1"/>
          </p:cNvGraphicFramePr>
          <p:nvPr>
            <p:extLst>
              <p:ext uri="{D42A27DB-BD31-4B8C-83A1-F6EECF244321}">
                <p14:modId xmlns:p14="http://schemas.microsoft.com/office/powerpoint/2010/main" val="2932799871"/>
              </p:ext>
            </p:extLst>
          </p:nvPr>
        </p:nvGraphicFramePr>
        <p:xfrm>
          <a:off x="487325" y="2928525"/>
          <a:ext cx="11049000" cy="3855720"/>
        </p:xfrm>
        <a:graphic>
          <a:graphicData uri="http://schemas.openxmlformats.org/drawingml/2006/table">
            <a:tbl>
              <a:tblPr firstRow="1" bandRow="1">
                <a:tableStyleId>{5C22544A-7EE6-4342-B048-85BDC9FD1C3A}</a:tableStyleId>
              </a:tblPr>
              <a:tblGrid>
                <a:gridCol w="3505011">
                  <a:extLst>
                    <a:ext uri="{9D8B030D-6E8A-4147-A177-3AD203B41FA5}">
                      <a16:colId xmlns:a16="http://schemas.microsoft.com/office/drawing/2014/main" val="3790149660"/>
                    </a:ext>
                  </a:extLst>
                </a:gridCol>
                <a:gridCol w="3726901">
                  <a:extLst>
                    <a:ext uri="{9D8B030D-6E8A-4147-A177-3AD203B41FA5}">
                      <a16:colId xmlns:a16="http://schemas.microsoft.com/office/drawing/2014/main" val="4012338584"/>
                    </a:ext>
                  </a:extLst>
                </a:gridCol>
                <a:gridCol w="3817088">
                  <a:extLst>
                    <a:ext uri="{9D8B030D-6E8A-4147-A177-3AD203B41FA5}">
                      <a16:colId xmlns:a16="http://schemas.microsoft.com/office/drawing/2014/main" val="1278500794"/>
                    </a:ext>
                  </a:extLst>
                </a:gridCol>
              </a:tblGrid>
              <a:tr h="3639102">
                <a:tc>
                  <a:txBody>
                    <a:bodyPr/>
                    <a:lstStyle/>
                    <a:p>
                      <a:r>
                        <a:rPr lang="en-GB" sz="1300" b="0" dirty="0">
                          <a:solidFill>
                            <a:srgbClr val="000000"/>
                          </a:solidFill>
                          <a:latin typeface="+mn-lt"/>
                        </a:rPr>
                        <a:t>When thinking about making any sort of environmental claim for your product, service or process, for example, you should consider the overall impact of all its components. </a:t>
                      </a:r>
                    </a:p>
                    <a:p>
                      <a:r>
                        <a:rPr lang="en-GB" sz="1300" b="0" dirty="0">
                          <a:solidFill>
                            <a:srgbClr val="000000"/>
                          </a:solidFill>
                          <a:latin typeface="+mn-lt"/>
                        </a:rPr>
                        <a:t>When the claim relates to a brand or business, it is important to consider the overall impact of all its activities.</a:t>
                      </a:r>
                    </a:p>
                    <a:p>
                      <a:endParaRPr lang="en-GB" sz="1300" b="0" dirty="0">
                        <a:solidFill>
                          <a:srgbClr val="000000"/>
                        </a:solidFill>
                        <a:latin typeface="+mn-lt"/>
                      </a:endParaRPr>
                    </a:p>
                    <a:p>
                      <a:r>
                        <a:rPr lang="en-GB" sz="1300" b="0" dirty="0">
                          <a:solidFill>
                            <a:srgbClr val="000000"/>
                          </a:solidFill>
                          <a:latin typeface="+mn-lt"/>
                        </a:rPr>
                        <a:t>For example, if a courier company claims that it is investing 10% more in electric vehicles, but does not disclose that it is also investing 40% more in diesel vehicles, then this would be a significant omission liable to mislead consumers.</a:t>
                      </a:r>
                    </a:p>
                  </a:txBody>
                  <a:tcPr>
                    <a:solidFill>
                      <a:schemeClr val="accent1"/>
                    </a:solidFill>
                  </a:tcPr>
                </a:tc>
                <a:tc>
                  <a:txBody>
                    <a:bodyPr/>
                    <a:lstStyle/>
                    <a:p>
                      <a:r>
                        <a:rPr lang="en-GB" sz="1300" b="0" dirty="0">
                          <a:solidFill>
                            <a:srgbClr val="000000"/>
                          </a:solidFill>
                          <a:latin typeface="+mn-lt"/>
                        </a:rPr>
                        <a:t>The information </a:t>
                      </a:r>
                      <a:r>
                        <a:rPr lang="en-GB" sz="1300" b="0" kern="1200" dirty="0">
                          <a:solidFill>
                            <a:srgbClr val="000000"/>
                          </a:solidFill>
                          <a:latin typeface="+mn-lt"/>
                          <a:ea typeface="+mn-ea"/>
                          <a:cs typeface="+mn-cs"/>
                        </a:rPr>
                        <a:t>that should be disclosed to the consumer will vary from product to product.</a:t>
                      </a:r>
                    </a:p>
                    <a:p>
                      <a:r>
                        <a:rPr lang="en-GB" sz="1300" b="0" kern="1200" dirty="0">
                          <a:solidFill>
                            <a:srgbClr val="000000"/>
                          </a:solidFill>
                          <a:latin typeface="+mn-lt"/>
                          <a:ea typeface="+mn-ea"/>
                          <a:cs typeface="+mn-cs"/>
                        </a:rPr>
                        <a:t>Businesses should think about the aspects of their products, services,</a:t>
                      </a:r>
                    </a:p>
                    <a:p>
                      <a:r>
                        <a:rPr lang="en-GB" sz="1300" b="0" kern="1200" dirty="0">
                          <a:solidFill>
                            <a:srgbClr val="000000"/>
                          </a:solidFill>
                          <a:latin typeface="+mn-lt"/>
                          <a:ea typeface="+mn-ea"/>
                          <a:cs typeface="+mn-cs"/>
                        </a:rPr>
                        <a:t>processes, brands and activities that have an impact on the environment, from the sourcing right through to their disposal. A good rule of thumb would be to assume that consumers are likely to want to know about the overall environmental impact, including how easily a product, and its packaging, can be disposed of or recycled. </a:t>
                      </a:r>
                    </a:p>
                    <a:p>
                      <a:r>
                        <a:rPr lang="en-GB" sz="1300" b="0" kern="1200" dirty="0">
                          <a:solidFill>
                            <a:srgbClr val="000000"/>
                          </a:solidFill>
                          <a:latin typeface="+mn-lt"/>
                          <a:ea typeface="+mn-ea"/>
                          <a:cs typeface="+mn-cs"/>
                        </a:rPr>
                        <a:t>Businesses should ask themselves whether the information would make consumers think twice about the decisions they make about a product, service, brand or business. If it would, that is a strong indicator that the</a:t>
                      </a:r>
                    </a:p>
                    <a:p>
                      <a:r>
                        <a:rPr lang="en-GB" sz="1300" b="0" kern="1200" dirty="0">
                          <a:solidFill>
                            <a:srgbClr val="000000"/>
                          </a:solidFill>
                          <a:latin typeface="+mn-lt"/>
                          <a:ea typeface="+mn-ea"/>
                          <a:cs typeface="+mn-cs"/>
                        </a:rPr>
                        <a:t>information should be included in a claim. </a:t>
                      </a: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The durability or disposability of a product can have a significant effect on its environmental impact. It can be an important consideration for consumers in deciding what they buy.</a:t>
                      </a:r>
                    </a:p>
                    <a:p>
                      <a:pPr marL="0" indent="0">
                        <a:buNone/>
                      </a:pPr>
                      <a:endParaRPr lang="en-GB" sz="1300" b="0" dirty="0">
                        <a:solidFill>
                          <a:srgbClr val="000000"/>
                        </a:solidFill>
                        <a:latin typeface="+mn-lt"/>
                      </a:endParaRPr>
                    </a:p>
                    <a:p>
                      <a:pPr marL="0" indent="0">
                        <a:buNone/>
                      </a:pPr>
                      <a:r>
                        <a:rPr lang="en-GB" sz="1300" b="0" dirty="0">
                          <a:solidFill>
                            <a:srgbClr val="000000"/>
                          </a:solidFill>
                          <a:latin typeface="+mn-lt"/>
                        </a:rPr>
                        <a:t>For example, businesses may be aware that products are due for imminent replacement and have a limited lifespan, or that they are likely to require ongoing maintenance or updating. Those factors can have an economic</a:t>
                      </a:r>
                    </a:p>
                    <a:p>
                      <a:pPr marL="0" indent="0">
                        <a:buNone/>
                      </a:pPr>
                      <a:r>
                        <a:rPr lang="en-GB" sz="1300" b="0" dirty="0">
                          <a:solidFill>
                            <a:srgbClr val="000000"/>
                          </a:solidFill>
                          <a:latin typeface="+mn-lt"/>
                        </a:rPr>
                        <a:t>impact on consumers. Because they increase levels of consumption, they can also affect a product’s impact on the environment.</a:t>
                      </a:r>
                    </a:p>
                    <a:p>
                      <a:pPr marL="0" indent="0">
                        <a:buNone/>
                      </a:pPr>
                      <a:r>
                        <a:rPr lang="en-GB" sz="1300" b="0" dirty="0">
                          <a:solidFill>
                            <a:srgbClr val="000000"/>
                          </a:solidFill>
                          <a:latin typeface="+mn-lt"/>
                        </a:rPr>
                        <a:t>These are important points businesses should consider when making claims.</a:t>
                      </a:r>
                    </a:p>
                    <a:p>
                      <a:pPr marL="0" indent="0">
                        <a:buNone/>
                      </a:pPr>
                      <a:r>
                        <a:rPr lang="en-GB" sz="1300" b="0" dirty="0">
                          <a:solidFill>
                            <a:srgbClr val="000000"/>
                          </a:solidFill>
                          <a:latin typeface="+mn-lt"/>
                        </a:rPr>
                        <a:t>Ignoring them risks making misleading omissions that harm consumers.</a:t>
                      </a:r>
                    </a:p>
                  </a:txBody>
                  <a:tcPr>
                    <a:solidFill>
                      <a:schemeClr val="accent1">
                        <a:lumMod val="40000"/>
                        <a:lumOff val="60000"/>
                      </a:schemeClr>
                    </a:solidFill>
                  </a:tcPr>
                </a:tc>
                <a:extLst>
                  <a:ext uri="{0D108BD9-81ED-4DB2-BD59-A6C34878D82A}">
                    <a16:rowId xmlns:a16="http://schemas.microsoft.com/office/drawing/2014/main" val="1069080623"/>
                  </a:ext>
                </a:extLst>
              </a:tr>
            </a:tbl>
          </a:graphicData>
        </a:graphic>
      </p:graphicFrame>
      <p:grpSp>
        <p:nvGrpSpPr>
          <p:cNvPr id="2" name="Group 1">
            <a:extLst>
              <a:ext uri="{FF2B5EF4-FFF2-40B4-BE49-F238E27FC236}">
                <a16:creationId xmlns:a16="http://schemas.microsoft.com/office/drawing/2014/main" id="{8A690562-674B-9B13-6731-75AC9C324AC5}"/>
              </a:ext>
            </a:extLst>
          </p:cNvPr>
          <p:cNvGrpSpPr/>
          <p:nvPr/>
        </p:nvGrpSpPr>
        <p:grpSpPr>
          <a:xfrm>
            <a:off x="9944443" y="263739"/>
            <a:ext cx="1159653" cy="918405"/>
            <a:chOff x="9876170" y="1815099"/>
            <a:chExt cx="1040197" cy="766085"/>
          </a:xfrm>
          <a:solidFill>
            <a:schemeClr val="accent1"/>
          </a:solidFill>
        </p:grpSpPr>
        <p:pic>
          <p:nvPicPr>
            <p:cNvPr id="4" name="Graphic 3" descr="Eyes">
              <a:extLst>
                <a:ext uri="{FF2B5EF4-FFF2-40B4-BE49-F238E27FC236}">
                  <a16:creationId xmlns:a16="http://schemas.microsoft.com/office/drawing/2014/main" id="{D8FCD4B8-D272-7CC9-2B7B-591FAC893108}"/>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32639" r="49733" b="30340"/>
            <a:stretch/>
          </p:blipFill>
          <p:spPr>
            <a:xfrm>
              <a:off x="9876170" y="1815099"/>
              <a:ext cx="1040197" cy="766085"/>
            </a:xfrm>
            <a:prstGeom prst="rect">
              <a:avLst/>
            </a:prstGeom>
          </p:spPr>
        </p:pic>
        <p:sp>
          <p:nvSpPr>
            <p:cNvPr id="6" name="Oval 5">
              <a:extLst>
                <a:ext uri="{FF2B5EF4-FFF2-40B4-BE49-F238E27FC236}">
                  <a16:creationId xmlns:a16="http://schemas.microsoft.com/office/drawing/2014/main" id="{626F3E13-DDD7-4EF1-3CE6-953DCF7F67BF}"/>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0FB43247-9475-FAAB-564A-954B44283508}"/>
                </a:ext>
              </a:extLst>
            </p:cNvPr>
            <p:cNvCxnSpPr>
              <a:cxnSpLocks/>
            </p:cNvCxnSpPr>
            <p:nvPr/>
          </p:nvCxnSpPr>
          <p:spPr>
            <a:xfrm>
              <a:off x="10040112" y="1815099"/>
              <a:ext cx="704088" cy="699501"/>
            </a:xfrm>
            <a:prstGeom prst="line">
              <a:avLst/>
            </a:prstGeom>
            <a:grpFill/>
            <a:ln w="38100">
              <a:solidFill>
                <a:schemeClr val="accent1"/>
              </a:solidFill>
            </a:ln>
          </p:spPr>
          <p:style>
            <a:lnRef idx="1">
              <a:schemeClr val="accent2"/>
            </a:lnRef>
            <a:fillRef idx="0">
              <a:schemeClr val="accent2"/>
            </a:fillRef>
            <a:effectRef idx="0">
              <a:schemeClr val="accent2"/>
            </a:effectRef>
            <a:fontRef idx="minor">
              <a:schemeClr val="tx1"/>
            </a:fontRef>
          </p:style>
        </p:cxnSp>
      </p:grpSp>
      <p:sp>
        <p:nvSpPr>
          <p:cNvPr id="9" name="TextBox 8">
            <a:extLst>
              <a:ext uri="{FF2B5EF4-FFF2-40B4-BE49-F238E27FC236}">
                <a16:creationId xmlns:a16="http://schemas.microsoft.com/office/drawing/2014/main" id="{C278B1DF-B8E0-7D3F-E436-0EBF9EB0C104}"/>
              </a:ext>
            </a:extLst>
          </p:cNvPr>
          <p:cNvSpPr txBox="1"/>
          <p:nvPr/>
        </p:nvSpPr>
        <p:spPr>
          <a:xfrm>
            <a:off x="11358052" y="1501576"/>
            <a:ext cx="550151" cy="369332"/>
          </a:xfrm>
          <a:prstGeom prst="rect">
            <a:avLst/>
          </a:prstGeom>
          <a:noFill/>
        </p:spPr>
        <p:txBody>
          <a:bodyPr wrap="none" rtlCol="0">
            <a:spAutoFit/>
          </a:bodyPr>
          <a:lstStyle/>
          <a:p>
            <a:r>
              <a:rPr lang="en-GB" dirty="0"/>
              <a:t>1/2</a:t>
            </a:r>
          </a:p>
        </p:txBody>
      </p:sp>
    </p:spTree>
    <p:extLst>
      <p:ext uri="{BB962C8B-B14F-4D97-AF65-F5344CB8AC3E}">
        <p14:creationId xmlns:p14="http://schemas.microsoft.com/office/powerpoint/2010/main" val="4276056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1957169926"/>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Table 8">
            <a:extLst>
              <a:ext uri="{FF2B5EF4-FFF2-40B4-BE49-F238E27FC236}">
                <a16:creationId xmlns:a16="http://schemas.microsoft.com/office/drawing/2014/main" id="{F74E5C46-DC2F-6F50-ECCA-829A76834511}"/>
              </a:ext>
            </a:extLst>
          </p:cNvPr>
          <p:cNvGraphicFramePr>
            <a:graphicFrameLocks noGrp="1"/>
          </p:cNvGraphicFramePr>
          <p:nvPr>
            <p:extLst>
              <p:ext uri="{D42A27DB-BD31-4B8C-83A1-F6EECF244321}">
                <p14:modId xmlns:p14="http://schemas.microsoft.com/office/powerpoint/2010/main" val="3633037721"/>
              </p:ext>
            </p:extLst>
          </p:nvPr>
        </p:nvGraphicFramePr>
        <p:xfrm>
          <a:off x="487325" y="2928525"/>
          <a:ext cx="11049000" cy="3855720"/>
        </p:xfrm>
        <a:graphic>
          <a:graphicData uri="http://schemas.openxmlformats.org/drawingml/2006/table">
            <a:tbl>
              <a:tblPr firstRow="1" bandRow="1">
                <a:tableStyleId>{5C22544A-7EE6-4342-B048-85BDC9FD1C3A}</a:tableStyleId>
              </a:tblPr>
              <a:tblGrid>
                <a:gridCol w="3691270">
                  <a:extLst>
                    <a:ext uri="{9D8B030D-6E8A-4147-A177-3AD203B41FA5}">
                      <a16:colId xmlns:a16="http://schemas.microsoft.com/office/drawing/2014/main" val="3790149660"/>
                    </a:ext>
                  </a:extLst>
                </a:gridCol>
                <a:gridCol w="3540642">
                  <a:extLst>
                    <a:ext uri="{9D8B030D-6E8A-4147-A177-3AD203B41FA5}">
                      <a16:colId xmlns:a16="http://schemas.microsoft.com/office/drawing/2014/main" val="4012338584"/>
                    </a:ext>
                  </a:extLst>
                </a:gridCol>
                <a:gridCol w="3817088">
                  <a:extLst>
                    <a:ext uri="{9D8B030D-6E8A-4147-A177-3AD203B41FA5}">
                      <a16:colId xmlns:a16="http://schemas.microsoft.com/office/drawing/2014/main" val="1278500794"/>
                    </a:ext>
                  </a:extLst>
                </a:gridCol>
              </a:tblGrid>
              <a:tr h="3639102">
                <a:tc>
                  <a:txBody>
                    <a:bodyPr/>
                    <a:lstStyle/>
                    <a:p>
                      <a:r>
                        <a:rPr lang="en-GB" sz="1300" b="0" dirty="0">
                          <a:solidFill>
                            <a:srgbClr val="000000"/>
                          </a:solidFill>
                          <a:latin typeface="+mn-lt"/>
                        </a:rPr>
                        <a:t>If any claim you are making needs further explanation (for example, a product can only be recycled under certain circumstances), any caveats or conditions should be disclosed prominently and close to the main claim. The more conditions or caveats are hidden away in small print, where the average consumer is unlikely to see and understand them, the more likely consumers will be misled. </a:t>
                      </a:r>
                    </a:p>
                    <a:p>
                      <a:endParaRPr lang="en-GB" sz="1300" b="0" dirty="0">
                        <a:solidFill>
                          <a:srgbClr val="000000"/>
                        </a:solidFill>
                        <a:latin typeface="+mn-lt"/>
                      </a:endParaRPr>
                    </a:p>
                  </a:txBody>
                  <a:tcPr>
                    <a:solidFill>
                      <a:schemeClr val="accent1"/>
                    </a:solidFill>
                  </a:tcPr>
                </a:tc>
                <a:tc>
                  <a:txBody>
                    <a:bodyPr/>
                    <a:lstStyle/>
                    <a:p>
                      <a:r>
                        <a:rPr lang="en-GB" sz="1300" b="0" dirty="0">
                          <a:solidFill>
                            <a:srgbClr val="000000"/>
                          </a:solidFill>
                          <a:latin typeface="+mn-lt"/>
                        </a:rPr>
                        <a:t>Another way businesses could assess whether they are omitting important</a:t>
                      </a:r>
                    </a:p>
                    <a:p>
                      <a:r>
                        <a:rPr lang="en-GB" sz="1300" b="0" dirty="0">
                          <a:solidFill>
                            <a:srgbClr val="000000"/>
                          </a:solidFill>
                          <a:latin typeface="+mn-lt"/>
                        </a:rPr>
                        <a:t>information is to think carefully about what they do not plan to include in a claim and why not. They could ask themselves:</a:t>
                      </a:r>
                    </a:p>
                    <a:p>
                      <a:r>
                        <a:rPr lang="en-GB" sz="1300" b="0" dirty="0">
                          <a:solidFill>
                            <a:srgbClr val="000000"/>
                          </a:solidFill>
                          <a:latin typeface="+mn-lt"/>
                        </a:rPr>
                        <a:t>• what are all the environmental impacts of their product or service, processes, brand and activities;</a:t>
                      </a:r>
                    </a:p>
                    <a:p>
                      <a:r>
                        <a:rPr lang="en-GB" sz="1300" b="0" dirty="0">
                          <a:solidFill>
                            <a:srgbClr val="000000"/>
                          </a:solidFill>
                          <a:latin typeface="+mn-lt"/>
                        </a:rPr>
                        <a:t>• whether there are good reasons for not including this information; and</a:t>
                      </a:r>
                    </a:p>
                    <a:p>
                      <a:r>
                        <a:rPr lang="en-GB" sz="1300" b="0" dirty="0">
                          <a:solidFill>
                            <a:srgbClr val="000000"/>
                          </a:solidFill>
                          <a:latin typeface="+mn-lt"/>
                        </a:rPr>
                        <a:t>• whether, if they do not get the information in a claim, consumers can still</a:t>
                      </a:r>
                    </a:p>
                    <a:p>
                      <a:r>
                        <a:rPr lang="en-GB" sz="1300" b="0" dirty="0">
                          <a:solidFill>
                            <a:srgbClr val="000000"/>
                          </a:solidFill>
                          <a:latin typeface="+mn-lt"/>
                        </a:rPr>
                        <a:t>make informed choices about what’s on offer. </a:t>
                      </a:r>
                    </a:p>
                    <a:p>
                      <a:r>
                        <a:rPr lang="en-GB" sz="1300" b="0" dirty="0">
                          <a:solidFill>
                            <a:srgbClr val="000000"/>
                          </a:solidFill>
                          <a:latin typeface="+mn-lt"/>
                        </a:rPr>
                        <a:t>Businesses could also think about whether consumers would be surprised or</a:t>
                      </a:r>
                    </a:p>
                    <a:p>
                      <a:r>
                        <a:rPr lang="en-GB" sz="1300" b="0" dirty="0">
                          <a:solidFill>
                            <a:srgbClr val="000000"/>
                          </a:solidFill>
                          <a:latin typeface="+mn-lt"/>
                        </a:rPr>
                        <a:t>disappointed to hear the omitted information after they had decided to buy a</a:t>
                      </a:r>
                    </a:p>
                    <a:p>
                      <a:r>
                        <a:rPr lang="en-GB" sz="1300" b="0" dirty="0">
                          <a:solidFill>
                            <a:srgbClr val="000000"/>
                          </a:solidFill>
                          <a:latin typeface="+mn-lt"/>
                        </a:rPr>
                        <a:t>product.</a:t>
                      </a: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If not all the necessary information can fit into the claim, consider whether it is appropriate – fair to consumers and good for the environment – to use the particular form of communication. If you do use it, you should consider what information it is possible to include and how else to make other information available to consumers in the easiest and clearest way you can.</a:t>
                      </a:r>
                    </a:p>
                    <a:p>
                      <a:pPr marL="0" indent="0">
                        <a:buNone/>
                      </a:pPr>
                      <a:endParaRPr lang="en-GB" sz="1300" b="0" dirty="0">
                        <a:solidFill>
                          <a:srgbClr val="000000"/>
                        </a:solidFill>
                        <a:latin typeface="+mn-lt"/>
                      </a:endParaRPr>
                    </a:p>
                    <a:p>
                      <a:pPr marL="0" indent="0">
                        <a:buNone/>
                      </a:pPr>
                      <a:r>
                        <a:rPr lang="en-GB" sz="1300" b="0" dirty="0">
                          <a:solidFill>
                            <a:srgbClr val="000000"/>
                          </a:solidFill>
                          <a:latin typeface="+mn-lt"/>
                        </a:rPr>
                        <a:t>Depending on the product in question, other information could be provided on a website accessed via a link that is clearly signposted, or via a QR code on a product label. The additional information provided should not contradict the main environmental claim which is being made. </a:t>
                      </a:r>
                    </a:p>
                  </a:txBody>
                  <a:tcPr>
                    <a:solidFill>
                      <a:schemeClr val="accent1">
                        <a:lumMod val="40000"/>
                        <a:lumOff val="60000"/>
                      </a:schemeClr>
                    </a:solidFill>
                  </a:tcPr>
                </a:tc>
                <a:extLst>
                  <a:ext uri="{0D108BD9-81ED-4DB2-BD59-A6C34878D82A}">
                    <a16:rowId xmlns:a16="http://schemas.microsoft.com/office/drawing/2014/main" val="1069080623"/>
                  </a:ext>
                </a:extLst>
              </a:tr>
            </a:tbl>
          </a:graphicData>
        </a:graphic>
      </p:graphicFrame>
      <p:grpSp>
        <p:nvGrpSpPr>
          <p:cNvPr id="2" name="Group 1">
            <a:extLst>
              <a:ext uri="{FF2B5EF4-FFF2-40B4-BE49-F238E27FC236}">
                <a16:creationId xmlns:a16="http://schemas.microsoft.com/office/drawing/2014/main" id="{8A690562-674B-9B13-6731-75AC9C324AC5}"/>
              </a:ext>
            </a:extLst>
          </p:cNvPr>
          <p:cNvGrpSpPr/>
          <p:nvPr/>
        </p:nvGrpSpPr>
        <p:grpSpPr>
          <a:xfrm>
            <a:off x="9944443" y="263739"/>
            <a:ext cx="1159653" cy="918405"/>
            <a:chOff x="9876170" y="1815099"/>
            <a:chExt cx="1040197" cy="766085"/>
          </a:xfrm>
          <a:solidFill>
            <a:schemeClr val="accent1"/>
          </a:solidFill>
        </p:grpSpPr>
        <p:pic>
          <p:nvPicPr>
            <p:cNvPr id="4" name="Graphic 3" descr="Eyes">
              <a:extLst>
                <a:ext uri="{FF2B5EF4-FFF2-40B4-BE49-F238E27FC236}">
                  <a16:creationId xmlns:a16="http://schemas.microsoft.com/office/drawing/2014/main" id="{D8FCD4B8-D272-7CC9-2B7B-591FAC893108}"/>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32639" r="49733" b="30340"/>
            <a:stretch/>
          </p:blipFill>
          <p:spPr>
            <a:xfrm>
              <a:off x="9876170" y="1815099"/>
              <a:ext cx="1040197" cy="766085"/>
            </a:xfrm>
            <a:prstGeom prst="rect">
              <a:avLst/>
            </a:prstGeom>
          </p:spPr>
        </p:pic>
        <p:sp>
          <p:nvSpPr>
            <p:cNvPr id="6" name="Oval 5">
              <a:extLst>
                <a:ext uri="{FF2B5EF4-FFF2-40B4-BE49-F238E27FC236}">
                  <a16:creationId xmlns:a16="http://schemas.microsoft.com/office/drawing/2014/main" id="{626F3E13-DDD7-4EF1-3CE6-953DCF7F67BF}"/>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0FB43247-9475-FAAB-564A-954B44283508}"/>
                </a:ext>
              </a:extLst>
            </p:cNvPr>
            <p:cNvCxnSpPr>
              <a:cxnSpLocks/>
            </p:cNvCxnSpPr>
            <p:nvPr/>
          </p:nvCxnSpPr>
          <p:spPr>
            <a:xfrm>
              <a:off x="10040112" y="1815099"/>
              <a:ext cx="704088" cy="699501"/>
            </a:xfrm>
            <a:prstGeom prst="line">
              <a:avLst/>
            </a:prstGeom>
            <a:grpFill/>
            <a:ln w="38100">
              <a:solidFill>
                <a:schemeClr val="accent1"/>
              </a:solidFill>
            </a:ln>
          </p:spPr>
          <p:style>
            <a:lnRef idx="1">
              <a:schemeClr val="accent2"/>
            </a:lnRef>
            <a:fillRef idx="0">
              <a:schemeClr val="accent2"/>
            </a:fillRef>
            <a:effectRef idx="0">
              <a:schemeClr val="accent2"/>
            </a:effectRef>
            <a:fontRef idx="minor">
              <a:schemeClr val="tx1"/>
            </a:fontRef>
          </p:style>
        </p:cxnSp>
      </p:grpSp>
      <p:sp>
        <p:nvSpPr>
          <p:cNvPr id="9" name="TextBox 8">
            <a:extLst>
              <a:ext uri="{FF2B5EF4-FFF2-40B4-BE49-F238E27FC236}">
                <a16:creationId xmlns:a16="http://schemas.microsoft.com/office/drawing/2014/main" id="{C278B1DF-B8E0-7D3F-E436-0EBF9EB0C104}"/>
              </a:ext>
            </a:extLst>
          </p:cNvPr>
          <p:cNvSpPr txBox="1"/>
          <p:nvPr/>
        </p:nvSpPr>
        <p:spPr>
          <a:xfrm>
            <a:off x="11358052" y="1501576"/>
            <a:ext cx="590226" cy="369332"/>
          </a:xfrm>
          <a:prstGeom prst="rect">
            <a:avLst/>
          </a:prstGeom>
          <a:noFill/>
        </p:spPr>
        <p:txBody>
          <a:bodyPr wrap="none" rtlCol="0">
            <a:spAutoFit/>
          </a:bodyPr>
          <a:lstStyle/>
          <a:p>
            <a:r>
              <a:rPr lang="en-GB" dirty="0"/>
              <a:t>2/2</a:t>
            </a:r>
          </a:p>
        </p:txBody>
      </p:sp>
    </p:spTree>
    <p:extLst>
      <p:ext uri="{BB962C8B-B14F-4D97-AF65-F5344CB8AC3E}">
        <p14:creationId xmlns:p14="http://schemas.microsoft.com/office/powerpoint/2010/main" val="3859477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Green Claims Code Principles</a:t>
            </a:r>
          </a:p>
        </p:txBody>
      </p:sp>
      <p:graphicFrame>
        <p:nvGraphicFramePr>
          <p:cNvPr id="2" name="Table 5">
            <a:extLst>
              <a:ext uri="{FF2B5EF4-FFF2-40B4-BE49-F238E27FC236}">
                <a16:creationId xmlns:a16="http://schemas.microsoft.com/office/drawing/2014/main" id="{F853E40B-2D34-3BF4-68DE-D72D6B2D3A01}"/>
              </a:ext>
            </a:extLst>
          </p:cNvPr>
          <p:cNvGraphicFramePr>
            <a:graphicFrameLocks noGrp="1"/>
          </p:cNvGraphicFramePr>
          <p:nvPr>
            <p:extLst>
              <p:ext uri="{D42A27DB-BD31-4B8C-83A1-F6EECF244321}">
                <p14:modId xmlns:p14="http://schemas.microsoft.com/office/powerpoint/2010/main" val="3972026756"/>
              </p:ext>
            </p:extLst>
          </p:nvPr>
        </p:nvGraphicFramePr>
        <p:xfrm>
          <a:off x="512064" y="164321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bg2">
                              <a:lumMod val="90000"/>
                            </a:schemeClr>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a:p>
                      <a:pPr algn="ctr"/>
                      <a:r>
                        <a:rPr lang="en-GB" dirty="0">
                          <a:solidFill>
                            <a:schemeClr val="bg2">
                              <a:lumMod val="90000"/>
                            </a:schemeClr>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r>
                        <a:rPr lang="en-GB" dirty="0">
                          <a:solidFill>
                            <a:schemeClr val="bg2">
                              <a:lumMod val="90000"/>
                            </a:schemeClr>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9003085"/>
                  </a:ext>
                </a:extLst>
              </a:tr>
              <a:tr h="2195915">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bg1"/>
                          </a:solidFill>
                        </a:rPr>
                        <a:t>comparisons must be fair and meaningful </a:t>
                      </a:r>
                    </a:p>
                    <a:p>
                      <a:pPr algn="ctr"/>
                      <a:endParaRPr lang="en-GB" b="1" dirty="0">
                        <a:solidFill>
                          <a:schemeClr val="tx1"/>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52041991"/>
                  </a:ext>
                </a:extLst>
              </a:tr>
            </a:tbl>
          </a:graphicData>
        </a:graphic>
      </p:graphicFrame>
      <p:pic>
        <p:nvPicPr>
          <p:cNvPr id="4" name="Graphic 3" descr="Bullseye">
            <a:extLst>
              <a:ext uri="{FF2B5EF4-FFF2-40B4-BE49-F238E27FC236}">
                <a16:creationId xmlns:a16="http://schemas.microsoft.com/office/drawing/2014/main" id="{ABACAAF6-D51D-83C1-A6D5-32A5A88CBB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36005" y="1643210"/>
            <a:ext cx="1159654" cy="1159654"/>
          </a:xfrm>
          <a:prstGeom prst="rect">
            <a:avLst/>
          </a:prstGeom>
        </p:spPr>
      </p:pic>
      <p:pic>
        <p:nvPicPr>
          <p:cNvPr id="5" name="Graphic 4" descr="Magnifying glass">
            <a:extLst>
              <a:ext uri="{FF2B5EF4-FFF2-40B4-BE49-F238E27FC236}">
                <a16:creationId xmlns:a16="http://schemas.microsoft.com/office/drawing/2014/main" id="{CFB4EB1D-F6BA-75D5-02DB-2AAADD02D5A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3068" y="1715649"/>
            <a:ext cx="1159654" cy="1159654"/>
          </a:xfrm>
          <a:prstGeom prst="rect">
            <a:avLst/>
          </a:prstGeom>
        </p:spPr>
      </p:pic>
      <p:grpSp>
        <p:nvGrpSpPr>
          <p:cNvPr id="15" name="Group 14">
            <a:extLst>
              <a:ext uri="{FF2B5EF4-FFF2-40B4-BE49-F238E27FC236}">
                <a16:creationId xmlns:a16="http://schemas.microsoft.com/office/drawing/2014/main" id="{D952A242-22D2-CE76-56C6-CB52C051801A}"/>
              </a:ext>
            </a:extLst>
          </p:cNvPr>
          <p:cNvGrpSpPr/>
          <p:nvPr/>
        </p:nvGrpSpPr>
        <p:grpSpPr>
          <a:xfrm>
            <a:off x="9360232" y="1860997"/>
            <a:ext cx="1159653" cy="918405"/>
            <a:chOff x="9876170" y="1815099"/>
            <a:chExt cx="1040197" cy="766085"/>
          </a:xfrm>
          <a:solidFill>
            <a:schemeClr val="accent1">
              <a:lumMod val="40000"/>
              <a:lumOff val="60000"/>
            </a:schemeClr>
          </a:solidFill>
        </p:grpSpPr>
        <p:pic>
          <p:nvPicPr>
            <p:cNvPr id="16" name="Graphic 15" descr="Eyes">
              <a:extLst>
                <a:ext uri="{FF2B5EF4-FFF2-40B4-BE49-F238E27FC236}">
                  <a16:creationId xmlns:a16="http://schemas.microsoft.com/office/drawing/2014/main" id="{0E6BCBCD-808C-AE8D-8EE8-58B046D0546D}"/>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876170" y="1815099"/>
              <a:ext cx="1040197" cy="766085"/>
            </a:xfrm>
            <a:prstGeom prst="rect">
              <a:avLst/>
            </a:prstGeom>
          </p:spPr>
        </p:pic>
        <p:sp>
          <p:nvSpPr>
            <p:cNvPr id="17" name="Oval 16">
              <a:extLst>
                <a:ext uri="{FF2B5EF4-FFF2-40B4-BE49-F238E27FC236}">
                  <a16:creationId xmlns:a16="http://schemas.microsoft.com/office/drawing/2014/main" id="{C1DDD74B-1F36-20FE-9D75-410EB1D16E2A}"/>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1D36663A-66F5-0224-4AE8-BB0C64079E85}"/>
                </a:ext>
              </a:extLst>
            </p:cNvPr>
            <p:cNvCxnSpPr>
              <a:cxnSpLocks/>
            </p:cNvCxnSpPr>
            <p:nvPr/>
          </p:nvCxnSpPr>
          <p:spPr>
            <a:xfrm>
              <a:off x="10040112" y="1815099"/>
              <a:ext cx="704088" cy="699501"/>
            </a:xfrm>
            <a:prstGeom prst="line">
              <a:avLst/>
            </a:prstGeom>
            <a:grpFill/>
            <a:ln w="38100">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grpSp>
      <p:pic>
        <p:nvPicPr>
          <p:cNvPr id="19" name="Graphic 18" descr="Scales of justice">
            <a:extLst>
              <a:ext uri="{FF2B5EF4-FFF2-40B4-BE49-F238E27FC236}">
                <a16:creationId xmlns:a16="http://schemas.microsoft.com/office/drawing/2014/main" id="{947B729F-6CB4-5BCE-02C7-409BA7CA8BF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0813" y="3942294"/>
            <a:ext cx="1019939" cy="1019939"/>
          </a:xfrm>
          <a:prstGeom prst="rect">
            <a:avLst/>
          </a:prstGeom>
        </p:spPr>
      </p:pic>
      <p:pic>
        <p:nvPicPr>
          <p:cNvPr id="20" name="Graphic 19" descr="Arrow circle">
            <a:extLst>
              <a:ext uri="{FF2B5EF4-FFF2-40B4-BE49-F238E27FC236}">
                <a16:creationId xmlns:a16="http://schemas.microsoft.com/office/drawing/2014/main" id="{E4445A6B-4504-26AC-98A4-3EEC21E88A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61029" y="3869856"/>
            <a:ext cx="1259928" cy="1259928"/>
          </a:xfrm>
          <a:prstGeom prst="rect">
            <a:avLst/>
          </a:prstGeom>
        </p:spPr>
      </p:pic>
      <p:pic>
        <p:nvPicPr>
          <p:cNvPr id="21" name="Graphic 20" descr="Checkmark">
            <a:extLst>
              <a:ext uri="{FF2B5EF4-FFF2-40B4-BE49-F238E27FC236}">
                <a16:creationId xmlns:a16="http://schemas.microsoft.com/office/drawing/2014/main" id="{8753031F-A867-FC8D-5BA1-AD85E856718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36165" y="3942294"/>
            <a:ext cx="1019939" cy="1019939"/>
          </a:xfrm>
          <a:prstGeom prst="rect">
            <a:avLst/>
          </a:prstGeom>
        </p:spPr>
      </p:pic>
    </p:spTree>
    <p:extLst>
      <p:ext uri="{BB962C8B-B14F-4D97-AF65-F5344CB8AC3E}">
        <p14:creationId xmlns:p14="http://schemas.microsoft.com/office/powerpoint/2010/main" val="1421052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41478F-1426-1E6C-338B-19A1845FA3F4}"/>
              </a:ext>
            </a:extLst>
          </p:cNvPr>
          <p:cNvSpPr>
            <a:spLocks noGrp="1"/>
          </p:cNvSpPr>
          <p:nvPr>
            <p:ph type="body" sz="quarter" idx="11"/>
          </p:nvPr>
        </p:nvSpPr>
        <p:spPr>
          <a:xfrm>
            <a:off x="390525" y="1369414"/>
            <a:ext cx="11410951" cy="48609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Comparative claims should compare like with like </a:t>
            </a:r>
            <a:r>
              <a:rPr kumimoji="0" lang="en-GB" sz="1700" b="0" i="0" u="none" strike="noStrike" kern="1200" cap="none" spc="0" normalizeH="0" baseline="0" noProof="0" dirty="0">
                <a:ln>
                  <a:noFill/>
                </a:ln>
                <a:solidFill>
                  <a:srgbClr val="30373F"/>
                </a:solidFill>
                <a:effectLst/>
                <a:uLnTx/>
                <a:uFillTx/>
                <a:latin typeface="Lora"/>
                <a:ea typeface="+mn-ea"/>
                <a:cs typeface="+mn-cs"/>
              </a:rPr>
              <a:t>– Businesses can make c</a:t>
            </a:r>
            <a:r>
              <a:rPr lang="en-GB" sz="1700" dirty="0" err="1">
                <a:solidFill>
                  <a:srgbClr val="30373F"/>
                </a:solidFill>
                <a:latin typeface="Lora"/>
              </a:rPr>
              <a:t>laims</a:t>
            </a:r>
            <a:r>
              <a:rPr lang="en-GB" sz="1700" dirty="0">
                <a:solidFill>
                  <a:srgbClr val="30373F"/>
                </a:solidFill>
                <a:latin typeface="Lora"/>
              </a:rPr>
              <a:t> </a:t>
            </a:r>
            <a:r>
              <a:rPr kumimoji="0" lang="en-GB" sz="1700" b="0" i="0" u="none" strike="noStrike" kern="1200" cap="none" spc="0" normalizeH="0" baseline="0" noProof="0" dirty="0">
                <a:ln>
                  <a:noFill/>
                </a:ln>
                <a:solidFill>
                  <a:srgbClr val="30373F"/>
                </a:solidFill>
                <a:effectLst/>
                <a:uLnTx/>
                <a:uFillTx/>
                <a:latin typeface="Lora"/>
                <a:ea typeface="+mn-ea"/>
                <a:cs typeface="+mn-cs"/>
              </a:rPr>
              <a:t>comparing their own products (e.g. old and new versions) or comparing their products with competitor ones, as long as the claim if fair and correct. The products being compared should meet the same needs and fulfil the same purpose</a:t>
            </a:r>
            <a:r>
              <a:rPr lang="en-GB" sz="1700" dirty="0">
                <a:solidFill>
                  <a:srgbClr val="30373F"/>
                </a:solidFill>
                <a:latin typeface="Lora"/>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700" b="0" i="0" u="none" strike="noStrike" kern="1200" cap="none" spc="0" normalizeH="0" baseline="0" noProof="0" dirty="0">
              <a:ln>
                <a:noFill/>
              </a:ln>
              <a:solidFill>
                <a:srgbClr val="30373F"/>
              </a:solidFill>
              <a:effectLst/>
              <a:uLnTx/>
              <a:uFillTx/>
              <a:latin typeface="Lora"/>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700" dirty="0">
                <a:solidFill>
                  <a:srgbClr val="FF6025"/>
                </a:solidFill>
                <a:latin typeface="Lora"/>
              </a:rPr>
              <a:t>Quantitative claims should be calculated using the same method </a:t>
            </a:r>
            <a:r>
              <a:rPr kumimoji="0" lang="en-GB" sz="1700" b="0" i="0" u="none" strike="noStrike" kern="1200" cap="none" spc="0" normalizeH="0" baseline="0" noProof="0" dirty="0">
                <a:ln>
                  <a:noFill/>
                </a:ln>
                <a:solidFill>
                  <a:srgbClr val="30373F"/>
                </a:solidFill>
                <a:effectLst/>
                <a:uLnTx/>
                <a:uFillTx/>
                <a:latin typeface="Lora"/>
                <a:ea typeface="+mn-ea"/>
                <a:cs typeface="+mn-cs"/>
              </a:rPr>
              <a:t>– A claim which compares two similar products’ recyclable content, CO</a:t>
            </a:r>
            <a:r>
              <a:rPr kumimoji="0" lang="en-GB" sz="1700" b="0" i="0" u="none" strike="noStrike" kern="1200" cap="none" spc="0" normalizeH="0" baseline="-25000" noProof="0" dirty="0">
                <a:ln>
                  <a:noFill/>
                </a:ln>
                <a:solidFill>
                  <a:srgbClr val="30373F"/>
                </a:solidFill>
                <a:effectLst/>
                <a:uLnTx/>
                <a:uFillTx/>
                <a:latin typeface="Lora"/>
                <a:ea typeface="+mn-ea"/>
                <a:cs typeface="+mn-cs"/>
              </a:rPr>
              <a:t>2</a:t>
            </a:r>
            <a:r>
              <a:rPr kumimoji="0" lang="en-GB" sz="1700" b="0" i="0" u="none" strike="noStrike" kern="1200" cap="none" spc="0" normalizeH="0" baseline="0" noProof="0" dirty="0">
                <a:ln>
                  <a:noFill/>
                </a:ln>
                <a:solidFill>
                  <a:srgbClr val="30373F"/>
                </a:solidFill>
                <a:effectLst/>
                <a:uLnTx/>
                <a:uFillTx/>
                <a:latin typeface="Lora"/>
                <a:ea typeface="+mn-ea"/>
                <a:cs typeface="+mn-cs"/>
              </a:rPr>
              <a:t> emissions or organic composition, for instance, should calculate these measurements in the same way for each product.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700" dirty="0">
              <a:solidFill>
                <a:srgbClr val="FF6025"/>
              </a:solidFill>
              <a:latin typeface="Lora"/>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The comparative claim should be verifiable </a:t>
            </a:r>
            <a:r>
              <a:rPr kumimoji="0" lang="en-GB" sz="1700" b="0" i="0" u="none" strike="noStrike" kern="1200" cap="none" spc="0" normalizeH="0" baseline="0" noProof="0" dirty="0">
                <a:ln>
                  <a:noFill/>
                </a:ln>
                <a:solidFill>
                  <a:srgbClr val="30373F"/>
                </a:solidFill>
                <a:effectLst/>
                <a:uLnTx/>
                <a:uFillTx/>
                <a:latin typeface="Lora"/>
                <a:ea typeface="+mn-ea"/>
                <a:cs typeface="+mn-cs"/>
              </a:rPr>
              <a:t>– the comparative claim should indicate how the information that forms the basis of the comparison can be accessed in order for the comparison to be verified for accuracy. </a:t>
            </a:r>
            <a:r>
              <a:rPr lang="en-GB" sz="1700" dirty="0">
                <a:solidFill>
                  <a:srgbClr val="30373F"/>
                </a:solidFill>
                <a:latin typeface="Lora"/>
              </a:rPr>
              <a:t>The comparison and the way it is presented should be clear enough for consumers to understand.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700" dirty="0">
              <a:solidFill>
                <a:srgbClr val="30373F"/>
              </a:solidFill>
              <a:highlight>
                <a:srgbClr val="FFFF00"/>
              </a:highlight>
              <a:latin typeface="Lora"/>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700" b="0" i="0" u="none" strike="noStrike" kern="1200" cap="none" spc="0" normalizeH="0" baseline="0" noProof="0" dirty="0">
              <a:ln>
                <a:noFill/>
              </a:ln>
              <a:solidFill>
                <a:srgbClr val="30373F"/>
              </a:solidFill>
              <a:effectLst/>
              <a:highlight>
                <a:srgbClr val="FFFF00"/>
              </a:highlight>
              <a:uLnTx/>
              <a:uFillTx/>
              <a:latin typeface="Lora"/>
              <a:ea typeface="+mn-ea"/>
              <a:cs typeface="+mn-cs"/>
            </a:endParaRPr>
          </a:p>
        </p:txBody>
      </p:sp>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a:xfrm>
            <a:off x="390525" y="365125"/>
            <a:ext cx="10169106" cy="1004289"/>
          </a:xfrm>
        </p:spPr>
        <p:txBody>
          <a:bodyPr/>
          <a:lstStyle/>
          <a:p>
            <a:r>
              <a:rPr lang="en-GB" b="1" dirty="0"/>
              <a:t>Comparisons must be fair and meaningful </a:t>
            </a:r>
          </a:p>
        </p:txBody>
      </p:sp>
      <p:pic>
        <p:nvPicPr>
          <p:cNvPr id="5" name="Graphic 4" descr="Scales of justice">
            <a:extLst>
              <a:ext uri="{FF2B5EF4-FFF2-40B4-BE49-F238E27FC236}">
                <a16:creationId xmlns:a16="http://schemas.microsoft.com/office/drawing/2014/main" id="{8DCDD041-5B2F-39C4-F48E-FE9A339B97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8039" y="173059"/>
            <a:ext cx="1019939" cy="1019939"/>
          </a:xfrm>
          <a:prstGeom prst="rect">
            <a:avLst/>
          </a:prstGeom>
        </p:spPr>
      </p:pic>
    </p:spTree>
    <p:extLst>
      <p:ext uri="{BB962C8B-B14F-4D97-AF65-F5344CB8AC3E}">
        <p14:creationId xmlns:p14="http://schemas.microsoft.com/office/powerpoint/2010/main" val="4075302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Scales of justice">
            <a:extLst>
              <a:ext uri="{FF2B5EF4-FFF2-40B4-BE49-F238E27FC236}">
                <a16:creationId xmlns:a16="http://schemas.microsoft.com/office/drawing/2014/main" id="{01FD22DA-4E57-059B-B007-CB42D0626D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8039" y="173059"/>
            <a:ext cx="1019939" cy="1019939"/>
          </a:xfrm>
          <a:prstGeom prst="rect">
            <a:avLst/>
          </a:prstGeom>
        </p:spPr>
      </p:pic>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679863476"/>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Table 8">
            <a:extLst>
              <a:ext uri="{FF2B5EF4-FFF2-40B4-BE49-F238E27FC236}">
                <a16:creationId xmlns:a16="http://schemas.microsoft.com/office/drawing/2014/main" id="{F74E5C46-DC2F-6F50-ECCA-829A76834511}"/>
              </a:ext>
            </a:extLst>
          </p:cNvPr>
          <p:cNvGraphicFramePr>
            <a:graphicFrameLocks noGrp="1"/>
          </p:cNvGraphicFramePr>
          <p:nvPr>
            <p:extLst>
              <p:ext uri="{D42A27DB-BD31-4B8C-83A1-F6EECF244321}">
                <p14:modId xmlns:p14="http://schemas.microsoft.com/office/powerpoint/2010/main" val="681197852"/>
              </p:ext>
            </p:extLst>
          </p:nvPr>
        </p:nvGraphicFramePr>
        <p:xfrm>
          <a:off x="487325" y="2928525"/>
          <a:ext cx="11049000" cy="3855720"/>
        </p:xfrm>
        <a:graphic>
          <a:graphicData uri="http://schemas.openxmlformats.org/drawingml/2006/table">
            <a:tbl>
              <a:tblPr firstRow="1" bandRow="1">
                <a:tableStyleId>{5C22544A-7EE6-4342-B048-85BDC9FD1C3A}</a:tableStyleId>
              </a:tblPr>
              <a:tblGrid>
                <a:gridCol w="3529504">
                  <a:extLst>
                    <a:ext uri="{9D8B030D-6E8A-4147-A177-3AD203B41FA5}">
                      <a16:colId xmlns:a16="http://schemas.microsoft.com/office/drawing/2014/main" val="3790149660"/>
                    </a:ext>
                  </a:extLst>
                </a:gridCol>
                <a:gridCol w="3702408">
                  <a:extLst>
                    <a:ext uri="{9D8B030D-6E8A-4147-A177-3AD203B41FA5}">
                      <a16:colId xmlns:a16="http://schemas.microsoft.com/office/drawing/2014/main" val="4012338584"/>
                    </a:ext>
                  </a:extLst>
                </a:gridCol>
                <a:gridCol w="3817088">
                  <a:extLst>
                    <a:ext uri="{9D8B030D-6E8A-4147-A177-3AD203B41FA5}">
                      <a16:colId xmlns:a16="http://schemas.microsoft.com/office/drawing/2014/main" val="1278500794"/>
                    </a:ext>
                  </a:extLst>
                </a:gridCol>
              </a:tblGrid>
              <a:tr h="3639102">
                <a:tc>
                  <a:txBody>
                    <a:bodyPr/>
                    <a:lstStyle/>
                    <a:p>
                      <a:r>
                        <a:rPr lang="en-GB" sz="1300" b="0" dirty="0">
                          <a:solidFill>
                            <a:srgbClr val="000000"/>
                          </a:solidFill>
                          <a:latin typeface="+mn-lt"/>
                        </a:rPr>
                        <a:t>The claim must make clear against what or whom the comparison is made. A product should only be compared to another that is similar and used for similar purposes. Businesses can test whether they are doing this by considering whether consumers would be likely to buy the comparator</a:t>
                      </a:r>
                    </a:p>
                    <a:p>
                      <a:r>
                        <a:rPr lang="en-GB" sz="1300" b="0" dirty="0">
                          <a:solidFill>
                            <a:srgbClr val="000000"/>
                          </a:solidFill>
                          <a:latin typeface="+mn-lt"/>
                        </a:rPr>
                        <a:t>product, instead of theirs, and use it in the same way. </a:t>
                      </a:r>
                    </a:p>
                  </a:txBody>
                  <a:tcPr>
                    <a:solidFill>
                      <a:schemeClr val="accent1"/>
                    </a:solidFill>
                  </a:tcPr>
                </a:tc>
                <a:tc>
                  <a:txBody>
                    <a:bodyPr/>
                    <a:lstStyle/>
                    <a:p>
                      <a:r>
                        <a:rPr lang="en-GB" sz="1300" b="0" dirty="0">
                          <a:solidFill>
                            <a:srgbClr val="000000"/>
                          </a:solidFill>
                          <a:latin typeface="+mn-lt"/>
                        </a:rPr>
                        <a:t>Some claims will compare products with a range of competitors in a market.</a:t>
                      </a:r>
                    </a:p>
                    <a:p>
                      <a:r>
                        <a:rPr lang="en-GB" sz="1300" b="0" dirty="0">
                          <a:solidFill>
                            <a:srgbClr val="000000"/>
                          </a:solidFill>
                          <a:latin typeface="+mn-lt"/>
                        </a:rPr>
                        <a:t>Claims that appear to make market-wide comparisons, but are actually based</a:t>
                      </a:r>
                    </a:p>
                    <a:p>
                      <a:r>
                        <a:rPr lang="en-GB" sz="1300" b="0" dirty="0">
                          <a:solidFill>
                            <a:srgbClr val="000000"/>
                          </a:solidFill>
                          <a:latin typeface="+mn-lt"/>
                        </a:rPr>
                        <a:t>on a limited sample, have the potential to mislead consumers.</a:t>
                      </a:r>
                    </a:p>
                    <a:p>
                      <a:r>
                        <a:rPr lang="en-GB" sz="1300" b="0" dirty="0">
                          <a:solidFill>
                            <a:srgbClr val="000000"/>
                          </a:solidFill>
                          <a:latin typeface="+mn-lt"/>
                        </a:rPr>
                        <a:t>For example, a business makes a general comparative claim that its toothbrush X contains 50% less plastic than other toothbrushes on the market*. The claim may be misleading if the products compared are not representative of the full range of toothbrushes on the market. The products against which the comparison is made and the proportion of the market covered should be clearly indicated in the claim. </a:t>
                      </a:r>
                    </a:p>
                    <a:p>
                      <a:r>
                        <a:rPr lang="en-GB" sz="1100" b="0" dirty="0">
                          <a:solidFill>
                            <a:srgbClr val="000000"/>
                          </a:solidFill>
                          <a:latin typeface="+mn-lt"/>
                        </a:rPr>
                        <a:t>(* the claim could be misleading if the 50% reduction in plastic results in a greater environmental impact, e.g. by being replaced by metal)</a:t>
                      </a: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If businesses consider the following when making comparative claims, they</a:t>
                      </a:r>
                    </a:p>
                    <a:p>
                      <a:pPr marL="0" indent="0">
                        <a:buNone/>
                      </a:pPr>
                      <a:r>
                        <a:rPr lang="en-GB" sz="1300" b="0" dirty="0">
                          <a:solidFill>
                            <a:srgbClr val="000000"/>
                          </a:solidFill>
                          <a:latin typeface="+mn-lt"/>
                        </a:rPr>
                        <a:t>are less likely to mislead consumers:</a:t>
                      </a:r>
                    </a:p>
                    <a:p>
                      <a:pPr marL="0" indent="0">
                        <a:buNone/>
                      </a:pPr>
                      <a:r>
                        <a:rPr lang="en-GB" sz="1300" b="0" dirty="0">
                          <a:solidFill>
                            <a:srgbClr val="000000"/>
                          </a:solidFill>
                          <a:latin typeface="+mn-lt"/>
                        </a:rPr>
                        <a:t>• claims should make clear to consumers what is being compared and how the comparison has been made; </a:t>
                      </a:r>
                    </a:p>
                    <a:p>
                      <a:pPr marL="0" indent="0">
                        <a:buNone/>
                      </a:pPr>
                      <a:r>
                        <a:rPr lang="en-GB" sz="1300" b="0" dirty="0">
                          <a:solidFill>
                            <a:srgbClr val="000000"/>
                          </a:solidFill>
                          <a:latin typeface="+mn-lt"/>
                        </a:rPr>
                        <a:t>• claims should compare important and representative features or aspects of the relevant products;</a:t>
                      </a:r>
                    </a:p>
                    <a:p>
                      <a:pPr marL="0" indent="0">
                        <a:buNone/>
                      </a:pPr>
                      <a:r>
                        <a:rPr lang="en-GB" sz="1300" b="0" dirty="0">
                          <a:solidFill>
                            <a:srgbClr val="000000"/>
                          </a:solidFill>
                          <a:latin typeface="+mn-lt"/>
                        </a:rPr>
                        <a:t>• businesses should make sure products are compared using the same measures and that the same attributes of the product or service are being compared;</a:t>
                      </a:r>
                    </a:p>
                    <a:p>
                      <a:pPr marL="0" indent="0">
                        <a:buNone/>
                      </a:pPr>
                      <a:r>
                        <a:rPr lang="en-GB" sz="1300" b="0" dirty="0">
                          <a:solidFill>
                            <a:srgbClr val="000000"/>
                          </a:solidFill>
                          <a:latin typeface="+mn-lt"/>
                        </a:rPr>
                        <a:t>• claims should not omit or hide material information relevant to the comparison;</a:t>
                      </a:r>
                    </a:p>
                    <a:p>
                      <a:pPr marL="0" indent="0">
                        <a:buNone/>
                      </a:pPr>
                      <a:r>
                        <a:rPr lang="en-GB" sz="1300" b="0" dirty="0">
                          <a:solidFill>
                            <a:srgbClr val="000000"/>
                          </a:solidFill>
                          <a:latin typeface="+mn-lt"/>
                        </a:rPr>
                        <a:t>• comparative claims should be capable of being substantiated by transparent and accurate evidence that consumers can verify for themselves.</a:t>
                      </a:r>
                    </a:p>
                  </a:txBody>
                  <a:tcPr>
                    <a:solidFill>
                      <a:schemeClr val="accent1">
                        <a:lumMod val="40000"/>
                        <a:lumOff val="60000"/>
                      </a:schemeClr>
                    </a:solidFill>
                  </a:tcPr>
                </a:tc>
                <a:extLst>
                  <a:ext uri="{0D108BD9-81ED-4DB2-BD59-A6C34878D82A}">
                    <a16:rowId xmlns:a16="http://schemas.microsoft.com/office/drawing/2014/main" val="1069080623"/>
                  </a:ext>
                </a:extLst>
              </a:tr>
            </a:tbl>
          </a:graphicData>
        </a:graphic>
      </p:graphicFrame>
    </p:spTree>
    <p:extLst>
      <p:ext uri="{BB962C8B-B14F-4D97-AF65-F5344CB8AC3E}">
        <p14:creationId xmlns:p14="http://schemas.microsoft.com/office/powerpoint/2010/main" val="691266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Green Claims Code Principles</a:t>
            </a:r>
          </a:p>
        </p:txBody>
      </p:sp>
      <p:graphicFrame>
        <p:nvGraphicFramePr>
          <p:cNvPr id="6" name="Table 5">
            <a:extLst>
              <a:ext uri="{FF2B5EF4-FFF2-40B4-BE49-F238E27FC236}">
                <a16:creationId xmlns:a16="http://schemas.microsoft.com/office/drawing/2014/main" id="{68578CF3-814D-FB26-1417-FB0588DED664}"/>
              </a:ext>
            </a:extLst>
          </p:cNvPr>
          <p:cNvGraphicFramePr>
            <a:graphicFrameLocks noGrp="1"/>
          </p:cNvGraphicFramePr>
          <p:nvPr>
            <p:extLst>
              <p:ext uri="{D42A27DB-BD31-4B8C-83A1-F6EECF244321}">
                <p14:modId xmlns:p14="http://schemas.microsoft.com/office/powerpoint/2010/main" val="2724782339"/>
              </p:ext>
            </p:extLst>
          </p:nvPr>
        </p:nvGraphicFramePr>
        <p:xfrm>
          <a:off x="512064" y="164321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bg2">
                              <a:lumMod val="90000"/>
                            </a:schemeClr>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a:p>
                      <a:pPr algn="ctr"/>
                      <a:r>
                        <a:rPr lang="en-GB" dirty="0">
                          <a:solidFill>
                            <a:schemeClr val="bg2">
                              <a:lumMod val="90000"/>
                            </a:schemeClr>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r>
                        <a:rPr lang="en-GB" dirty="0">
                          <a:solidFill>
                            <a:schemeClr val="bg2">
                              <a:lumMod val="90000"/>
                            </a:schemeClr>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9003085"/>
                  </a:ext>
                </a:extLst>
              </a:tr>
              <a:tr h="2195915">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bg2">
                            <a:lumMod val="9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bg2">
                              <a:lumMod val="90000"/>
                            </a:schemeClr>
                          </a:solidFill>
                        </a:rPr>
                        <a:t>comparisons must be fair and meaningful </a:t>
                      </a:r>
                    </a:p>
                    <a:p>
                      <a:pPr algn="ctr"/>
                      <a:endParaRPr lang="en-GB" b="1" dirty="0">
                        <a:solidFill>
                          <a:schemeClr val="tx1"/>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1"/>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52041991"/>
                  </a:ext>
                </a:extLst>
              </a:tr>
            </a:tbl>
          </a:graphicData>
        </a:graphic>
      </p:graphicFrame>
      <p:pic>
        <p:nvPicPr>
          <p:cNvPr id="7" name="Graphic 6" descr="Bullseye">
            <a:extLst>
              <a:ext uri="{FF2B5EF4-FFF2-40B4-BE49-F238E27FC236}">
                <a16:creationId xmlns:a16="http://schemas.microsoft.com/office/drawing/2014/main" id="{ADB502F4-3ACD-12E3-42BF-615B45A580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36005" y="1643210"/>
            <a:ext cx="1159654" cy="1159654"/>
          </a:xfrm>
          <a:prstGeom prst="rect">
            <a:avLst/>
          </a:prstGeom>
        </p:spPr>
      </p:pic>
      <p:pic>
        <p:nvPicPr>
          <p:cNvPr id="8" name="Graphic 7" descr="Magnifying glass">
            <a:extLst>
              <a:ext uri="{FF2B5EF4-FFF2-40B4-BE49-F238E27FC236}">
                <a16:creationId xmlns:a16="http://schemas.microsoft.com/office/drawing/2014/main" id="{EAAAFBEE-B70F-8922-2AD1-11FE4E4EF77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3068" y="1715649"/>
            <a:ext cx="1159654" cy="1159654"/>
          </a:xfrm>
          <a:prstGeom prst="rect">
            <a:avLst/>
          </a:prstGeom>
        </p:spPr>
      </p:pic>
      <p:grpSp>
        <p:nvGrpSpPr>
          <p:cNvPr id="9" name="Group 8">
            <a:extLst>
              <a:ext uri="{FF2B5EF4-FFF2-40B4-BE49-F238E27FC236}">
                <a16:creationId xmlns:a16="http://schemas.microsoft.com/office/drawing/2014/main" id="{CBF0B4D4-E7F2-BFE5-71A4-87FCBB3BFA06}"/>
              </a:ext>
            </a:extLst>
          </p:cNvPr>
          <p:cNvGrpSpPr/>
          <p:nvPr/>
        </p:nvGrpSpPr>
        <p:grpSpPr>
          <a:xfrm>
            <a:off x="9360232" y="1860997"/>
            <a:ext cx="1159653" cy="918405"/>
            <a:chOff x="9876170" y="1815099"/>
            <a:chExt cx="1040197" cy="766085"/>
          </a:xfrm>
          <a:solidFill>
            <a:schemeClr val="accent1">
              <a:lumMod val="40000"/>
              <a:lumOff val="60000"/>
            </a:schemeClr>
          </a:solidFill>
        </p:grpSpPr>
        <p:pic>
          <p:nvPicPr>
            <p:cNvPr id="10" name="Graphic 9" descr="Eyes">
              <a:extLst>
                <a:ext uri="{FF2B5EF4-FFF2-40B4-BE49-F238E27FC236}">
                  <a16:creationId xmlns:a16="http://schemas.microsoft.com/office/drawing/2014/main" id="{CAA64D6A-B470-B7EC-586D-D3709758F233}"/>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876170" y="1815099"/>
              <a:ext cx="1040197" cy="766085"/>
            </a:xfrm>
            <a:prstGeom prst="rect">
              <a:avLst/>
            </a:prstGeom>
          </p:spPr>
        </p:pic>
        <p:sp>
          <p:nvSpPr>
            <p:cNvPr id="11" name="Oval 10">
              <a:extLst>
                <a:ext uri="{FF2B5EF4-FFF2-40B4-BE49-F238E27FC236}">
                  <a16:creationId xmlns:a16="http://schemas.microsoft.com/office/drawing/2014/main" id="{409E7228-0433-F185-1E0E-70A47B42447C}"/>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A797A685-0584-8C6C-C0BD-1387487A36B5}"/>
                </a:ext>
              </a:extLst>
            </p:cNvPr>
            <p:cNvCxnSpPr>
              <a:cxnSpLocks/>
            </p:cNvCxnSpPr>
            <p:nvPr/>
          </p:nvCxnSpPr>
          <p:spPr>
            <a:xfrm>
              <a:off x="10040112" y="1815099"/>
              <a:ext cx="704088" cy="699501"/>
            </a:xfrm>
            <a:prstGeom prst="line">
              <a:avLst/>
            </a:prstGeom>
            <a:grpFill/>
            <a:ln w="38100">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grpSp>
      <p:pic>
        <p:nvPicPr>
          <p:cNvPr id="13" name="Graphic 12" descr="Scales of justice">
            <a:extLst>
              <a:ext uri="{FF2B5EF4-FFF2-40B4-BE49-F238E27FC236}">
                <a16:creationId xmlns:a16="http://schemas.microsoft.com/office/drawing/2014/main" id="{FBFD5671-5B16-02DA-AB0B-10E47ADC263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0813" y="3942294"/>
            <a:ext cx="1019939" cy="1019939"/>
          </a:xfrm>
          <a:prstGeom prst="rect">
            <a:avLst/>
          </a:prstGeom>
        </p:spPr>
      </p:pic>
      <p:pic>
        <p:nvPicPr>
          <p:cNvPr id="14" name="Graphic 13" descr="Arrow circle">
            <a:extLst>
              <a:ext uri="{FF2B5EF4-FFF2-40B4-BE49-F238E27FC236}">
                <a16:creationId xmlns:a16="http://schemas.microsoft.com/office/drawing/2014/main" id="{0ABF18F3-992A-8116-8F0B-9F24B5D02A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61029" y="3869856"/>
            <a:ext cx="1259928" cy="1259928"/>
          </a:xfrm>
          <a:prstGeom prst="rect">
            <a:avLst/>
          </a:prstGeom>
        </p:spPr>
      </p:pic>
      <p:pic>
        <p:nvPicPr>
          <p:cNvPr id="22" name="Graphic 21" descr="Checkmark">
            <a:extLst>
              <a:ext uri="{FF2B5EF4-FFF2-40B4-BE49-F238E27FC236}">
                <a16:creationId xmlns:a16="http://schemas.microsoft.com/office/drawing/2014/main" id="{EF477C95-AB4E-860D-9AB5-FABC772D5E8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36165" y="3942294"/>
            <a:ext cx="1019939" cy="1019939"/>
          </a:xfrm>
          <a:prstGeom prst="rect">
            <a:avLst/>
          </a:prstGeom>
        </p:spPr>
      </p:pic>
    </p:spTree>
    <p:extLst>
      <p:ext uri="{BB962C8B-B14F-4D97-AF65-F5344CB8AC3E}">
        <p14:creationId xmlns:p14="http://schemas.microsoft.com/office/powerpoint/2010/main" val="1340808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41478F-1426-1E6C-338B-19A1845FA3F4}"/>
              </a:ext>
            </a:extLst>
          </p:cNvPr>
          <p:cNvSpPr>
            <a:spLocks noGrp="1"/>
          </p:cNvSpPr>
          <p:nvPr>
            <p:ph type="body" sz="quarter" idx="11"/>
          </p:nvPr>
        </p:nvSpPr>
        <p:spPr>
          <a:xfrm>
            <a:off x="390525" y="1369414"/>
            <a:ext cx="11410951" cy="48609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700" b="0" i="0" u="none" strike="noStrike" kern="1200" cap="none" spc="0" normalizeH="0" baseline="0" noProof="0" dirty="0">
              <a:ln>
                <a:noFill/>
              </a:ln>
              <a:solidFill>
                <a:srgbClr val="30373F"/>
              </a:solidFill>
              <a:effectLst/>
              <a:uLnTx/>
              <a:uFillTx/>
              <a:latin typeface="Lora"/>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Businesses should consider what aspect of the life cycle would be of most interest to consumers </a:t>
            </a:r>
            <a:r>
              <a:rPr kumimoji="0" lang="en-GB" sz="1700" b="0" i="0" u="none" strike="noStrike" kern="1200" cap="none" spc="0" normalizeH="0" baseline="0" noProof="0" dirty="0">
                <a:ln>
                  <a:noFill/>
                </a:ln>
                <a:solidFill>
                  <a:srgbClr val="30373F"/>
                </a:solidFill>
                <a:effectLst/>
                <a:uLnTx/>
                <a:uFillTx/>
                <a:latin typeface="Lora"/>
                <a:ea typeface="+mn-ea"/>
                <a:cs typeface="+mn-cs"/>
              </a:rPr>
              <a:t>- For example, when purchasing an electronic device or good, consumers will not only be interested in the performance of the product. They are increasingly likely to be concerned about how reparable, dismantlable and recyclable the product </a:t>
            </a:r>
            <a:r>
              <a:rPr lang="en-GB" sz="1700" dirty="0">
                <a:solidFill>
                  <a:srgbClr val="30373F"/>
                </a:solidFill>
                <a:latin typeface="Lora"/>
              </a:rPr>
              <a:t>is</a:t>
            </a:r>
            <a:r>
              <a:rPr kumimoji="0" lang="en-GB" sz="1700" b="0" i="0" u="none" strike="noStrike" kern="1200" cap="none" spc="0" normalizeH="0" baseline="0" noProof="0" dirty="0">
                <a:ln>
                  <a:noFill/>
                </a:ln>
                <a:solidFill>
                  <a:srgbClr val="30373F"/>
                </a:solidFill>
                <a:effectLst/>
                <a:uLnTx/>
                <a:uFillTx/>
                <a:latin typeface="Lora"/>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Claims that focus on aspects of a product that are most significant in terms of the overall environmental impact are less likely to be misleading </a:t>
            </a:r>
            <a:r>
              <a:rPr kumimoji="0" lang="en-GB" sz="1700" b="0" i="0" u="none" strike="noStrike" kern="1200" cap="none" spc="0" normalizeH="0" baseline="0" noProof="0" dirty="0">
                <a:ln>
                  <a:noFill/>
                </a:ln>
                <a:solidFill>
                  <a:srgbClr val="30373F"/>
                </a:solidFill>
                <a:effectLst/>
                <a:uLnTx/>
                <a:uFillTx/>
                <a:latin typeface="Lora"/>
                <a:ea typeface="+mn-ea"/>
                <a:cs typeface="+mn-cs"/>
              </a:rPr>
              <a:t>– However, claims that focus only on specific aspects that generate minor improvements are more likely to be problematic, especially if they lead to a </a:t>
            </a:r>
            <a:r>
              <a:rPr lang="en-GB" sz="1700" dirty="0">
                <a:solidFill>
                  <a:srgbClr val="30373F"/>
                </a:solidFill>
                <a:latin typeface="Lora"/>
              </a:rPr>
              <a:t>great</a:t>
            </a:r>
            <a:r>
              <a:rPr kumimoji="0" lang="en-GB" sz="1700" b="0" i="0" u="none" strike="noStrike" kern="1200" cap="none" spc="0" normalizeH="0" baseline="0" noProof="0" dirty="0">
                <a:ln>
                  <a:noFill/>
                </a:ln>
                <a:solidFill>
                  <a:srgbClr val="30373F"/>
                </a:solidFill>
                <a:effectLst/>
                <a:uLnTx/>
                <a:uFillTx/>
                <a:latin typeface="Lora"/>
                <a:ea typeface="+mn-ea"/>
                <a:cs typeface="+mn-cs"/>
              </a:rPr>
              <a:t>er environmental impact overall.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Claims should also make clear the limits of any life cycle assessment the business has done.</a:t>
            </a:r>
            <a:r>
              <a:rPr kumimoji="0" lang="en-GB" sz="1700" b="0" i="0" u="none" strike="noStrike" kern="1200" cap="none" spc="0" normalizeH="0" baseline="0" noProof="0" dirty="0">
                <a:ln>
                  <a:noFill/>
                </a:ln>
                <a:solidFill>
                  <a:srgbClr val="30373F"/>
                </a:solidFill>
                <a:effectLst/>
                <a:uLnTx/>
                <a:uFillTx/>
                <a:latin typeface="Lora"/>
                <a:ea typeface="+mn-ea"/>
                <a:cs typeface="+mn-cs"/>
              </a:rPr>
              <a:t>- Where it has only been able to carry out a limited assessment, it may be possible for the business to make specific claims based on that assessment, but that should be clearly explained. They must not mislead consumers. Any life cycle analysis used to back up a claim should be up to date. </a:t>
            </a:r>
          </a:p>
        </p:txBody>
      </p:sp>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a:xfrm>
            <a:off x="390525" y="365125"/>
            <a:ext cx="10169106" cy="1004289"/>
          </a:xfrm>
        </p:spPr>
        <p:txBody>
          <a:bodyPr/>
          <a:lstStyle/>
          <a:p>
            <a:r>
              <a:rPr lang="en-GB" b="1" dirty="0"/>
              <a:t>Claims must consider the full life cycle of the product or service </a:t>
            </a:r>
          </a:p>
        </p:txBody>
      </p:sp>
      <p:pic>
        <p:nvPicPr>
          <p:cNvPr id="4" name="Graphic 3" descr="Arrow circle">
            <a:extLst>
              <a:ext uri="{FF2B5EF4-FFF2-40B4-BE49-F238E27FC236}">
                <a16:creationId xmlns:a16="http://schemas.microsoft.com/office/drawing/2014/main" id="{BE5B2B0B-93B1-BC27-897B-1440601CD7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8044" y="87359"/>
            <a:ext cx="1259928" cy="1259928"/>
          </a:xfrm>
          <a:prstGeom prst="rect">
            <a:avLst/>
          </a:prstGeom>
        </p:spPr>
      </p:pic>
    </p:spTree>
    <p:extLst>
      <p:ext uri="{BB962C8B-B14F-4D97-AF65-F5344CB8AC3E}">
        <p14:creationId xmlns:p14="http://schemas.microsoft.com/office/powerpoint/2010/main" val="2578512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Arrow circle">
            <a:extLst>
              <a:ext uri="{FF2B5EF4-FFF2-40B4-BE49-F238E27FC236}">
                <a16:creationId xmlns:a16="http://schemas.microsoft.com/office/drawing/2014/main" id="{A4D63F99-3B5B-B0D6-DA97-A96A4D372C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8044" y="87359"/>
            <a:ext cx="1259928" cy="1259928"/>
          </a:xfrm>
          <a:prstGeom prst="rect">
            <a:avLst/>
          </a:prstGeom>
        </p:spPr>
      </p:pic>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8" name="Diagram 7">
            <a:extLst>
              <a:ext uri="{FF2B5EF4-FFF2-40B4-BE49-F238E27FC236}">
                <a16:creationId xmlns:a16="http://schemas.microsoft.com/office/drawing/2014/main" id="{DB05C0A0-16DB-5959-3476-8E340C0DD9A0}"/>
              </a:ext>
            </a:extLst>
          </p:cNvPr>
          <p:cNvGraphicFramePr/>
          <p:nvPr>
            <p:extLst>
              <p:ext uri="{D42A27DB-BD31-4B8C-83A1-F6EECF244321}">
                <p14:modId xmlns:p14="http://schemas.microsoft.com/office/powerpoint/2010/main" val="2157186501"/>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Table 8">
            <a:extLst>
              <a:ext uri="{FF2B5EF4-FFF2-40B4-BE49-F238E27FC236}">
                <a16:creationId xmlns:a16="http://schemas.microsoft.com/office/drawing/2014/main" id="{F74E5C46-DC2F-6F50-ECCA-829A76834511}"/>
              </a:ext>
            </a:extLst>
          </p:cNvPr>
          <p:cNvGraphicFramePr>
            <a:graphicFrameLocks noGrp="1"/>
          </p:cNvGraphicFramePr>
          <p:nvPr>
            <p:extLst>
              <p:ext uri="{D42A27DB-BD31-4B8C-83A1-F6EECF244321}">
                <p14:modId xmlns:p14="http://schemas.microsoft.com/office/powerpoint/2010/main" val="1169393142"/>
              </p:ext>
            </p:extLst>
          </p:nvPr>
        </p:nvGraphicFramePr>
        <p:xfrm>
          <a:off x="487325" y="2928525"/>
          <a:ext cx="11049000" cy="3855720"/>
        </p:xfrm>
        <a:graphic>
          <a:graphicData uri="http://schemas.openxmlformats.org/drawingml/2006/table">
            <a:tbl>
              <a:tblPr firstRow="1" bandRow="1">
                <a:tableStyleId>{5C22544A-7EE6-4342-B048-85BDC9FD1C3A}</a:tableStyleId>
              </a:tblPr>
              <a:tblGrid>
                <a:gridCol w="3567224">
                  <a:extLst>
                    <a:ext uri="{9D8B030D-6E8A-4147-A177-3AD203B41FA5}">
                      <a16:colId xmlns:a16="http://schemas.microsoft.com/office/drawing/2014/main" val="3790149660"/>
                    </a:ext>
                  </a:extLst>
                </a:gridCol>
                <a:gridCol w="3664688">
                  <a:extLst>
                    <a:ext uri="{9D8B030D-6E8A-4147-A177-3AD203B41FA5}">
                      <a16:colId xmlns:a16="http://schemas.microsoft.com/office/drawing/2014/main" val="4012338584"/>
                    </a:ext>
                  </a:extLst>
                </a:gridCol>
                <a:gridCol w="3817088">
                  <a:extLst>
                    <a:ext uri="{9D8B030D-6E8A-4147-A177-3AD203B41FA5}">
                      <a16:colId xmlns:a16="http://schemas.microsoft.com/office/drawing/2014/main" val="1278500794"/>
                    </a:ext>
                  </a:extLst>
                </a:gridCol>
              </a:tblGrid>
              <a:tr h="3639102">
                <a:tc>
                  <a:txBody>
                    <a:bodyPr/>
                    <a:lstStyle/>
                    <a:p>
                      <a:r>
                        <a:rPr lang="en-GB" sz="1300" b="0" dirty="0">
                          <a:solidFill>
                            <a:srgbClr val="000000"/>
                          </a:solidFill>
                          <a:latin typeface="+mn-lt"/>
                        </a:rPr>
                        <a:t>When assessing an environmental claim, the product’s environmental impact over its whole life cycle may be relevant. Claims that reflect the whole cycle, or the most significant elements of the product’s environmental impact, are less likely to be misleading.</a:t>
                      </a:r>
                    </a:p>
                    <a:p>
                      <a:endParaRPr lang="en-GB" sz="1300" b="0" dirty="0">
                        <a:solidFill>
                          <a:srgbClr val="000000"/>
                        </a:solidFill>
                        <a:latin typeface="+mn-lt"/>
                      </a:endParaRPr>
                    </a:p>
                    <a:p>
                      <a:r>
                        <a:rPr lang="en-GB" sz="1300" b="0" dirty="0">
                          <a:solidFill>
                            <a:srgbClr val="000000"/>
                          </a:solidFill>
                          <a:latin typeface="+mn-lt"/>
                        </a:rPr>
                        <a:t>Claims can mislead where they reflect only part of the life cycle. If they only relate to part of it, claims should make clear which. For example, if the claim specifically relates to manufacture, transportation, use or disposal of a product. There is a risk, though, that the overall effect could be misleading</a:t>
                      </a:r>
                    </a:p>
                    <a:p>
                      <a:r>
                        <a:rPr lang="en-GB" sz="1300" b="0" dirty="0">
                          <a:solidFill>
                            <a:srgbClr val="000000"/>
                          </a:solidFill>
                          <a:latin typeface="+mn-lt"/>
                        </a:rPr>
                        <a:t>and businesses must ensure this is not the case.</a:t>
                      </a:r>
                    </a:p>
                    <a:p>
                      <a:endParaRPr lang="en-GB" sz="1300" b="0" dirty="0">
                        <a:solidFill>
                          <a:srgbClr val="000000"/>
                        </a:solidFill>
                        <a:latin typeface="+mn-lt"/>
                      </a:endParaRPr>
                    </a:p>
                  </a:txBody>
                  <a:tcPr>
                    <a:solidFill>
                      <a:schemeClr val="accent1"/>
                    </a:solidFill>
                  </a:tcPr>
                </a:tc>
                <a:tc>
                  <a:txBody>
                    <a:bodyPr/>
                    <a:lstStyle/>
                    <a:p>
                      <a:r>
                        <a:rPr lang="en-GB" sz="1300" b="0" dirty="0">
                          <a:solidFill>
                            <a:srgbClr val="000000"/>
                          </a:solidFill>
                          <a:latin typeface="+mn-lt"/>
                        </a:rPr>
                        <a:t>A claim can be misleading if it highlights only positive impacts. For example, a claim that a product is made using ‘less water’, but where other aspects of the production process have a significantly negative impact on the environment, may lead the consumer to believe it is better for the environment overall than it actually is.</a:t>
                      </a:r>
                    </a:p>
                    <a:p>
                      <a:r>
                        <a:rPr lang="en-GB" sz="1300" b="0" dirty="0">
                          <a:solidFill>
                            <a:srgbClr val="000000"/>
                          </a:solidFill>
                          <a:latin typeface="+mn-lt"/>
                        </a:rPr>
                        <a:t>Businesses should consider:</a:t>
                      </a:r>
                    </a:p>
                    <a:p>
                      <a:r>
                        <a:rPr lang="en-GB" sz="1300" b="0" dirty="0">
                          <a:solidFill>
                            <a:srgbClr val="000000"/>
                          </a:solidFill>
                          <a:latin typeface="+mn-lt"/>
                        </a:rPr>
                        <a:t>• which aspects of the product life cycle a claim relates to or reflects, and which aspects it does not;</a:t>
                      </a:r>
                    </a:p>
                    <a:p>
                      <a:r>
                        <a:rPr lang="en-GB" sz="1300" b="0" dirty="0">
                          <a:solidFill>
                            <a:srgbClr val="000000"/>
                          </a:solidFill>
                          <a:latin typeface="+mn-lt"/>
                        </a:rPr>
                        <a:t>• whether the focus of the claim is on the aspects of a product that have the most significant environmental impact;</a:t>
                      </a:r>
                    </a:p>
                    <a:p>
                      <a:r>
                        <a:rPr lang="en-GB" sz="1300" b="0" dirty="0">
                          <a:solidFill>
                            <a:srgbClr val="000000"/>
                          </a:solidFill>
                          <a:latin typeface="+mn-lt"/>
                        </a:rPr>
                        <a:t>• if any limitations of the claim are clear; and</a:t>
                      </a:r>
                    </a:p>
                    <a:p>
                      <a:r>
                        <a:rPr lang="en-GB" sz="1300" b="0" dirty="0">
                          <a:solidFill>
                            <a:srgbClr val="000000"/>
                          </a:solidFill>
                          <a:latin typeface="+mn-lt"/>
                        </a:rPr>
                        <a:t>• whether the consumer is given a misleading impression of the overall impact on the environment.</a:t>
                      </a: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Whether the full life cycle of a product is information the average consumer needs to make an informed choice will depend upon the product in question. </a:t>
                      </a:r>
                    </a:p>
                    <a:p>
                      <a:pPr marL="0" indent="0">
                        <a:buNone/>
                      </a:pPr>
                      <a:r>
                        <a:rPr lang="en-GB" sz="1300" b="0" dirty="0">
                          <a:solidFill>
                            <a:srgbClr val="000000"/>
                          </a:solidFill>
                          <a:latin typeface="+mn-lt"/>
                        </a:rPr>
                        <a:t>It is likely that, in the coming years, consumers will demand more and clearer information about the provenance, processing and disposal of products and services as public awareness of environmental issues grows. </a:t>
                      </a:r>
                    </a:p>
                    <a:p>
                      <a:pPr marL="0" indent="0">
                        <a:buNone/>
                      </a:pPr>
                      <a:r>
                        <a:rPr lang="en-GB" sz="1300" b="0" dirty="0">
                          <a:solidFill>
                            <a:srgbClr val="000000"/>
                          </a:solidFill>
                          <a:latin typeface="+mn-lt"/>
                        </a:rPr>
                        <a:t>Claims that include information about the full life cycle of a product, or reflect that whole</a:t>
                      </a:r>
                    </a:p>
                    <a:p>
                      <a:pPr marL="0" indent="0">
                        <a:buNone/>
                      </a:pPr>
                      <a:r>
                        <a:rPr lang="en-GB" sz="1300" b="0" dirty="0">
                          <a:solidFill>
                            <a:srgbClr val="000000"/>
                          </a:solidFill>
                          <a:latin typeface="+mn-lt"/>
                        </a:rPr>
                        <a:t>cycle, are less likely to mislead people and more likely to help them make informed choices that are better for the environment.</a:t>
                      </a:r>
                    </a:p>
                    <a:p>
                      <a:pPr marL="0" indent="0">
                        <a:buNone/>
                      </a:pPr>
                      <a:endParaRPr lang="en-GB" sz="1300" b="0" dirty="0">
                        <a:solidFill>
                          <a:srgbClr val="000000"/>
                        </a:solidFill>
                        <a:latin typeface="+mn-lt"/>
                      </a:endParaRPr>
                    </a:p>
                    <a:p>
                      <a:pPr marL="0" indent="0">
                        <a:buNone/>
                      </a:pPr>
                      <a:r>
                        <a:rPr lang="en-GB" sz="1300" b="0" dirty="0">
                          <a:solidFill>
                            <a:srgbClr val="000000"/>
                          </a:solidFill>
                          <a:latin typeface="+mn-lt"/>
                        </a:rPr>
                        <a:t>If a company wants to make a claim about a specific aspect of the product, it would need to avoid giving a misleading impression about the overall environmental impact of the product. </a:t>
                      </a:r>
                    </a:p>
                  </a:txBody>
                  <a:tcPr>
                    <a:solidFill>
                      <a:schemeClr val="accent1">
                        <a:lumMod val="40000"/>
                        <a:lumOff val="60000"/>
                      </a:schemeClr>
                    </a:solidFill>
                  </a:tcPr>
                </a:tc>
                <a:extLst>
                  <a:ext uri="{0D108BD9-81ED-4DB2-BD59-A6C34878D82A}">
                    <a16:rowId xmlns:a16="http://schemas.microsoft.com/office/drawing/2014/main" val="1069080623"/>
                  </a:ext>
                </a:extLst>
              </a:tr>
            </a:tbl>
          </a:graphicData>
        </a:graphic>
      </p:graphicFrame>
    </p:spTree>
    <p:extLst>
      <p:ext uri="{BB962C8B-B14F-4D97-AF65-F5344CB8AC3E}">
        <p14:creationId xmlns:p14="http://schemas.microsoft.com/office/powerpoint/2010/main" val="2736983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8C6D4E-BC53-DFB1-EC9C-A38C51282758}"/>
              </a:ext>
            </a:extLst>
          </p:cNvPr>
          <p:cNvSpPr>
            <a:spLocks noGrp="1"/>
          </p:cNvSpPr>
          <p:nvPr>
            <p:ph type="title"/>
          </p:nvPr>
        </p:nvSpPr>
        <p:spPr/>
        <p:txBody>
          <a:bodyPr/>
          <a:lstStyle/>
          <a:p>
            <a:r>
              <a:rPr lang="en-GB" b="1" dirty="0"/>
              <a:t>Green Claims Code Principles</a:t>
            </a:r>
          </a:p>
        </p:txBody>
      </p:sp>
      <p:graphicFrame>
        <p:nvGraphicFramePr>
          <p:cNvPr id="2" name="Table 5">
            <a:extLst>
              <a:ext uri="{FF2B5EF4-FFF2-40B4-BE49-F238E27FC236}">
                <a16:creationId xmlns:a16="http://schemas.microsoft.com/office/drawing/2014/main" id="{7F25C301-ACEB-DC98-5368-D29582015924}"/>
              </a:ext>
            </a:extLst>
          </p:cNvPr>
          <p:cNvGraphicFramePr>
            <a:graphicFrameLocks noGrp="1"/>
          </p:cNvGraphicFramePr>
          <p:nvPr>
            <p:extLst>
              <p:ext uri="{D42A27DB-BD31-4B8C-83A1-F6EECF244321}">
                <p14:modId xmlns:p14="http://schemas.microsoft.com/office/powerpoint/2010/main" val="4145845554"/>
              </p:ext>
            </p:extLst>
          </p:nvPr>
        </p:nvGraphicFramePr>
        <p:xfrm>
          <a:off x="512064" y="1643210"/>
          <a:ext cx="11365992" cy="4481915"/>
        </p:xfrm>
        <a:graphic>
          <a:graphicData uri="http://schemas.openxmlformats.org/drawingml/2006/table">
            <a:tbl>
              <a:tblPr firstRow="1" bandRow="1">
                <a:tableStyleId>{5C22544A-7EE6-4342-B048-85BDC9FD1C3A}</a:tableStyleId>
              </a:tblPr>
              <a:tblGrid>
                <a:gridCol w="3788664">
                  <a:extLst>
                    <a:ext uri="{9D8B030D-6E8A-4147-A177-3AD203B41FA5}">
                      <a16:colId xmlns:a16="http://schemas.microsoft.com/office/drawing/2014/main" val="387481826"/>
                    </a:ext>
                  </a:extLst>
                </a:gridCol>
                <a:gridCol w="3788664">
                  <a:extLst>
                    <a:ext uri="{9D8B030D-6E8A-4147-A177-3AD203B41FA5}">
                      <a16:colId xmlns:a16="http://schemas.microsoft.com/office/drawing/2014/main" val="806208337"/>
                    </a:ext>
                  </a:extLst>
                </a:gridCol>
                <a:gridCol w="3788664">
                  <a:extLst>
                    <a:ext uri="{9D8B030D-6E8A-4147-A177-3AD203B41FA5}">
                      <a16:colId xmlns:a16="http://schemas.microsoft.com/office/drawing/2014/main" val="2088630459"/>
                    </a:ext>
                  </a:extLst>
                </a:gridCol>
              </a:tblGrid>
              <a:tr h="2195915">
                <a:tc>
                  <a:txBody>
                    <a:bodyP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bg2">
                              <a:lumMod val="90000"/>
                            </a:schemeClr>
                          </a:solidFill>
                        </a:rPr>
                        <a:t>claims must be truthful and accurate </a:t>
                      </a: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a:p>
                      <a:pPr algn="ctr"/>
                      <a:r>
                        <a:rPr lang="en-GB" dirty="0">
                          <a:solidFill>
                            <a:schemeClr val="bg2">
                              <a:lumMod val="90000"/>
                            </a:schemeClr>
                          </a:solidFill>
                        </a:rPr>
                        <a:t>claims must be clear and unambiguous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endParaRPr lang="en-GB" dirty="0">
                        <a:solidFill>
                          <a:schemeClr val="bg2">
                            <a:lumMod val="90000"/>
                          </a:schemeClr>
                        </a:solidFill>
                      </a:endParaRPr>
                    </a:p>
                    <a:p>
                      <a:pPr algn="ctr"/>
                      <a:r>
                        <a:rPr lang="en-GB" dirty="0">
                          <a:solidFill>
                            <a:schemeClr val="bg2">
                              <a:lumMod val="90000"/>
                            </a:schemeClr>
                          </a:solidFill>
                        </a:rPr>
                        <a:t>claims must not omit or hide important relevant information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9003085"/>
                  </a:ext>
                </a:extLst>
              </a:tr>
              <a:tr h="2195915">
                <a:tc>
                  <a:txBody>
                    <a:bodyPr/>
                    <a:lstStyle/>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tx1"/>
                        </a:solidFill>
                      </a:endParaRPr>
                    </a:p>
                    <a:p>
                      <a:pPr algn="ctr"/>
                      <a:endParaRPr lang="en-GB" b="1" dirty="0">
                        <a:solidFill>
                          <a:schemeClr val="bg2">
                            <a:lumMod val="9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bg2">
                              <a:lumMod val="90000"/>
                            </a:schemeClr>
                          </a:solidFill>
                        </a:rPr>
                        <a:t>comparisons must be fair and meaningful </a:t>
                      </a:r>
                    </a:p>
                    <a:p>
                      <a:pPr algn="ctr"/>
                      <a:endParaRPr lang="en-GB" b="1" dirty="0">
                        <a:solidFill>
                          <a:schemeClr val="tx1"/>
                        </a:solidFil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r>
                        <a:rPr lang="en-GB" b="1" dirty="0">
                          <a:solidFill>
                            <a:schemeClr val="bg2">
                              <a:lumMod val="90000"/>
                            </a:schemeClr>
                          </a:solidFill>
                        </a:rPr>
                        <a:t>claims must consider the full life cycle of the product or service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2">
                            <a:lumMod val="90000"/>
                          </a:schemeClr>
                        </a:solidFill>
                      </a:endParaRPr>
                    </a:p>
                    <a:p>
                      <a:pPr algn="ctr"/>
                      <a:endParaRPr lang="en-GB" b="1" dirty="0">
                        <a:solidFill>
                          <a:schemeClr val="bg1"/>
                        </a:solidFill>
                      </a:endParaRPr>
                    </a:p>
                    <a:p>
                      <a:pPr algn="ctr"/>
                      <a:r>
                        <a:rPr lang="en-GB" b="1" dirty="0">
                          <a:solidFill>
                            <a:schemeClr val="bg1"/>
                          </a:solidFill>
                        </a:rPr>
                        <a:t>claims must be substantiated </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52041991"/>
                  </a:ext>
                </a:extLst>
              </a:tr>
            </a:tbl>
          </a:graphicData>
        </a:graphic>
      </p:graphicFrame>
      <p:pic>
        <p:nvPicPr>
          <p:cNvPr id="4" name="Graphic 3" descr="Bullseye">
            <a:extLst>
              <a:ext uri="{FF2B5EF4-FFF2-40B4-BE49-F238E27FC236}">
                <a16:creationId xmlns:a16="http://schemas.microsoft.com/office/drawing/2014/main" id="{1D35996A-D33D-5476-64C4-84739C7344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36005" y="1643210"/>
            <a:ext cx="1159654" cy="1159654"/>
          </a:xfrm>
          <a:prstGeom prst="rect">
            <a:avLst/>
          </a:prstGeom>
        </p:spPr>
      </p:pic>
      <p:pic>
        <p:nvPicPr>
          <p:cNvPr id="5" name="Graphic 4" descr="Magnifying glass">
            <a:extLst>
              <a:ext uri="{FF2B5EF4-FFF2-40B4-BE49-F238E27FC236}">
                <a16:creationId xmlns:a16="http://schemas.microsoft.com/office/drawing/2014/main" id="{656E7F6A-6F1A-4CD6-F05F-572651A33E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3068" y="1715649"/>
            <a:ext cx="1159654" cy="1159654"/>
          </a:xfrm>
          <a:prstGeom prst="rect">
            <a:avLst/>
          </a:prstGeom>
        </p:spPr>
      </p:pic>
      <p:grpSp>
        <p:nvGrpSpPr>
          <p:cNvPr id="15" name="Group 14">
            <a:extLst>
              <a:ext uri="{FF2B5EF4-FFF2-40B4-BE49-F238E27FC236}">
                <a16:creationId xmlns:a16="http://schemas.microsoft.com/office/drawing/2014/main" id="{41DD5360-5B93-5AB2-5BFC-0C95D081A556}"/>
              </a:ext>
            </a:extLst>
          </p:cNvPr>
          <p:cNvGrpSpPr/>
          <p:nvPr/>
        </p:nvGrpSpPr>
        <p:grpSpPr>
          <a:xfrm>
            <a:off x="9360232" y="1860997"/>
            <a:ext cx="1159653" cy="918405"/>
            <a:chOff x="9876170" y="1815099"/>
            <a:chExt cx="1040197" cy="766085"/>
          </a:xfrm>
          <a:solidFill>
            <a:schemeClr val="accent1">
              <a:lumMod val="40000"/>
              <a:lumOff val="60000"/>
            </a:schemeClr>
          </a:solidFill>
        </p:grpSpPr>
        <p:pic>
          <p:nvPicPr>
            <p:cNvPr id="16" name="Graphic 15" descr="Eyes">
              <a:extLst>
                <a:ext uri="{FF2B5EF4-FFF2-40B4-BE49-F238E27FC236}">
                  <a16:creationId xmlns:a16="http://schemas.microsoft.com/office/drawing/2014/main" id="{517894FB-AEAC-1D10-240C-446A615C77C3}"/>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2639" r="49733" b="30340"/>
            <a:stretch/>
          </p:blipFill>
          <p:spPr>
            <a:xfrm>
              <a:off x="9876170" y="1815099"/>
              <a:ext cx="1040197" cy="766085"/>
            </a:xfrm>
            <a:prstGeom prst="rect">
              <a:avLst/>
            </a:prstGeom>
          </p:spPr>
        </p:pic>
        <p:sp>
          <p:nvSpPr>
            <p:cNvPr id="17" name="Oval 16">
              <a:extLst>
                <a:ext uri="{FF2B5EF4-FFF2-40B4-BE49-F238E27FC236}">
                  <a16:creationId xmlns:a16="http://schemas.microsoft.com/office/drawing/2014/main" id="{47C1C674-6641-A3E3-C045-A1F69B51F241}"/>
                </a:ext>
              </a:extLst>
            </p:cNvPr>
            <p:cNvSpPr/>
            <p:nvPr/>
          </p:nvSpPr>
          <p:spPr>
            <a:xfrm>
              <a:off x="10332492" y="2100841"/>
              <a:ext cx="119336" cy="128016"/>
            </a:xfrm>
            <a:prstGeom prst="ellips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9BC98CB7-57C5-0BAA-D4A0-58408B6499A9}"/>
                </a:ext>
              </a:extLst>
            </p:cNvPr>
            <p:cNvCxnSpPr>
              <a:cxnSpLocks/>
            </p:cNvCxnSpPr>
            <p:nvPr/>
          </p:nvCxnSpPr>
          <p:spPr>
            <a:xfrm>
              <a:off x="10040112" y="1815099"/>
              <a:ext cx="704088" cy="699501"/>
            </a:xfrm>
            <a:prstGeom prst="line">
              <a:avLst/>
            </a:prstGeom>
            <a:grpFill/>
            <a:ln w="38100">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grpSp>
      <p:pic>
        <p:nvPicPr>
          <p:cNvPr id="19" name="Graphic 18" descr="Scales of justice">
            <a:extLst>
              <a:ext uri="{FF2B5EF4-FFF2-40B4-BE49-F238E27FC236}">
                <a16:creationId xmlns:a16="http://schemas.microsoft.com/office/drawing/2014/main" id="{F4727EAF-2AF4-25C9-3463-CEEC6EE3DF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0813" y="3942294"/>
            <a:ext cx="1019939" cy="1019939"/>
          </a:xfrm>
          <a:prstGeom prst="rect">
            <a:avLst/>
          </a:prstGeom>
        </p:spPr>
      </p:pic>
      <p:pic>
        <p:nvPicPr>
          <p:cNvPr id="20" name="Graphic 19" descr="Arrow circle">
            <a:extLst>
              <a:ext uri="{FF2B5EF4-FFF2-40B4-BE49-F238E27FC236}">
                <a16:creationId xmlns:a16="http://schemas.microsoft.com/office/drawing/2014/main" id="{9B23A1E5-D209-570F-1088-42928C696DE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61029" y="3869856"/>
            <a:ext cx="1259928" cy="1259928"/>
          </a:xfrm>
          <a:prstGeom prst="rect">
            <a:avLst/>
          </a:prstGeom>
        </p:spPr>
      </p:pic>
      <p:pic>
        <p:nvPicPr>
          <p:cNvPr id="21" name="Graphic 20" descr="Checkmark">
            <a:extLst>
              <a:ext uri="{FF2B5EF4-FFF2-40B4-BE49-F238E27FC236}">
                <a16:creationId xmlns:a16="http://schemas.microsoft.com/office/drawing/2014/main" id="{60A2475A-FC7E-5BDD-1280-FCAD61AB5D3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36165" y="3942294"/>
            <a:ext cx="1019939" cy="1019939"/>
          </a:xfrm>
          <a:prstGeom prst="rect">
            <a:avLst/>
          </a:prstGeom>
        </p:spPr>
      </p:pic>
    </p:spTree>
    <p:extLst>
      <p:ext uri="{BB962C8B-B14F-4D97-AF65-F5344CB8AC3E}">
        <p14:creationId xmlns:p14="http://schemas.microsoft.com/office/powerpoint/2010/main" val="1455887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41478F-1426-1E6C-338B-19A1845FA3F4}"/>
              </a:ext>
            </a:extLst>
          </p:cNvPr>
          <p:cNvSpPr>
            <a:spLocks noGrp="1"/>
          </p:cNvSpPr>
          <p:nvPr>
            <p:ph type="body" sz="quarter" idx="11"/>
          </p:nvPr>
        </p:nvSpPr>
        <p:spPr>
          <a:xfrm>
            <a:off x="390525" y="1369414"/>
            <a:ext cx="11410951" cy="48609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Claims should be objective </a:t>
            </a:r>
            <a:r>
              <a:rPr kumimoji="0" lang="en-GB" sz="1700" b="0" i="0" u="none" strike="noStrike" kern="1200" cap="none" spc="0" normalizeH="0" baseline="0" noProof="0" dirty="0">
                <a:ln>
                  <a:noFill/>
                </a:ln>
                <a:solidFill>
                  <a:srgbClr val="30373F"/>
                </a:solidFill>
                <a:effectLst/>
                <a:uLnTx/>
                <a:uFillTx/>
                <a:latin typeface="Lora"/>
                <a:ea typeface="+mn-ea"/>
                <a:cs typeface="+mn-cs"/>
              </a:rPr>
              <a:t>- Most environmental claims are likely to be objective or factual claims that can be tested against scientific or other evidence. Given the requirement that claims must be truthful and accurate, businesses should have evidence to support them.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700" dirty="0">
                <a:solidFill>
                  <a:srgbClr val="30373F"/>
                </a:solidFill>
                <a:latin typeface="Lora"/>
              </a:rPr>
              <a:t>However, when advertising claims are purely subjective, consumers may recognise them as such or treat them as advertising ‘puff’ that they do not take literally.</a:t>
            </a:r>
            <a:endParaRPr kumimoji="0" lang="en-GB" sz="1700" b="0" i="0" u="none" strike="noStrike" kern="1200" cap="none" spc="0" normalizeH="0" baseline="0" noProof="0" dirty="0">
              <a:ln>
                <a:noFill/>
              </a:ln>
              <a:solidFill>
                <a:srgbClr val="30373F"/>
              </a:solidFill>
              <a:effectLst/>
              <a:uLnTx/>
              <a:uFillTx/>
              <a:latin typeface="Lora"/>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FF6025"/>
                </a:solidFill>
                <a:effectLst/>
                <a:uLnTx/>
                <a:uFillTx/>
                <a:latin typeface="Lora"/>
                <a:ea typeface="+mn-ea"/>
                <a:cs typeface="+mn-cs"/>
              </a:rPr>
              <a:t>Businesses should be able to back up their claims </a:t>
            </a:r>
            <a:r>
              <a:rPr kumimoji="0" lang="en-GB" sz="1700" b="0" i="0" u="none" strike="noStrike" kern="1200" cap="none" spc="0" normalizeH="0" baseline="0" noProof="0" dirty="0">
                <a:ln>
                  <a:noFill/>
                </a:ln>
                <a:solidFill>
                  <a:srgbClr val="30373F"/>
                </a:solidFill>
                <a:effectLst/>
                <a:uLnTx/>
                <a:uFillTx/>
                <a:latin typeface="Lora"/>
                <a:ea typeface="+mn-ea"/>
                <a:cs typeface="+mn-cs"/>
              </a:rPr>
              <a:t>- They should hold robust, credible, relevant and up to date evidence that supports them. Where they compare their products or activities to one or more competitor’s, that evidence should cover all of them.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30373F"/>
                </a:solidFill>
                <a:effectLst/>
                <a:uLnTx/>
                <a:uFillTx/>
                <a:latin typeface="Lora"/>
                <a:ea typeface="+mn-ea"/>
                <a:cs typeface="+mn-cs"/>
              </a:rPr>
              <a:t>When investigating potentially misleading claims, the CMA or other enforcers can seek evidence from businesses to support their claim(s). If enforcement action ends up before the courts, the courts can require a business to provide evidence of the accuracy of claims. If a business does not provide it, or it is inadequate, the court may consider the claim inaccurate.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700" b="0" i="0" u="none" strike="noStrike" kern="1200" cap="none" spc="0" normalizeH="0" baseline="0" noProof="0" dirty="0">
                <a:ln>
                  <a:noFill/>
                </a:ln>
                <a:solidFill>
                  <a:srgbClr val="30373F"/>
                </a:solidFill>
                <a:effectLst/>
                <a:uLnTx/>
                <a:uFillTx/>
                <a:latin typeface="Lora"/>
                <a:ea typeface="+mn-ea"/>
                <a:cs typeface="+mn-cs"/>
              </a:rPr>
              <a:t>Environmental claims which are made with no regard to whether the business actually knows there is evidence to support them are also likely to be problematic, even if they turn out to be true. The nature of most environmental claims means consumers are likely to expect them to be based on supporting evidence. Where they are not, businesses are likely to have fallen below the standards of diligence and care consumers are entitled to expect of them.</a:t>
            </a:r>
          </a:p>
        </p:txBody>
      </p:sp>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a:xfrm>
            <a:off x="390525" y="365125"/>
            <a:ext cx="10169106" cy="1004289"/>
          </a:xfrm>
        </p:spPr>
        <p:txBody>
          <a:bodyPr/>
          <a:lstStyle/>
          <a:p>
            <a:r>
              <a:rPr lang="en-GB" b="1" dirty="0"/>
              <a:t>Claims must be substantiated</a:t>
            </a:r>
          </a:p>
        </p:txBody>
      </p:sp>
      <p:pic>
        <p:nvPicPr>
          <p:cNvPr id="4" name="Graphic 3" descr="Checkmark">
            <a:extLst>
              <a:ext uri="{FF2B5EF4-FFF2-40B4-BE49-F238E27FC236}">
                <a16:creationId xmlns:a16="http://schemas.microsoft.com/office/drawing/2014/main" id="{34AAC9F7-2C77-44F1-F929-C2EA9CE46F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9661" y="207353"/>
            <a:ext cx="1019939" cy="1019939"/>
          </a:xfrm>
          <a:prstGeom prst="rect">
            <a:avLst/>
          </a:prstGeom>
        </p:spPr>
      </p:pic>
    </p:spTree>
    <p:extLst>
      <p:ext uri="{BB962C8B-B14F-4D97-AF65-F5344CB8AC3E}">
        <p14:creationId xmlns:p14="http://schemas.microsoft.com/office/powerpoint/2010/main" val="3342733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Checkmark">
            <a:extLst>
              <a:ext uri="{FF2B5EF4-FFF2-40B4-BE49-F238E27FC236}">
                <a16:creationId xmlns:a16="http://schemas.microsoft.com/office/drawing/2014/main" id="{ED8AC4CA-184E-E7D7-976D-854DC1B58C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9661" y="207353"/>
            <a:ext cx="1019939" cy="1019939"/>
          </a:xfrm>
          <a:prstGeom prst="rect">
            <a:avLst/>
          </a:prstGeom>
        </p:spPr>
      </p:pic>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7" name="Diagram 6">
            <a:extLst>
              <a:ext uri="{FF2B5EF4-FFF2-40B4-BE49-F238E27FC236}">
                <a16:creationId xmlns:a16="http://schemas.microsoft.com/office/drawing/2014/main" id="{5A1F81EA-42FB-BDB6-C71C-25E8144552ED}"/>
              </a:ext>
            </a:extLst>
          </p:cNvPr>
          <p:cNvGraphicFramePr/>
          <p:nvPr>
            <p:extLst>
              <p:ext uri="{D42A27DB-BD31-4B8C-83A1-F6EECF244321}">
                <p14:modId xmlns:p14="http://schemas.microsoft.com/office/powerpoint/2010/main" val="3583479736"/>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Table 8">
            <a:extLst>
              <a:ext uri="{FF2B5EF4-FFF2-40B4-BE49-F238E27FC236}">
                <a16:creationId xmlns:a16="http://schemas.microsoft.com/office/drawing/2014/main" id="{3D680756-32BD-4287-F8BF-E0077EC375DC}"/>
              </a:ext>
            </a:extLst>
          </p:cNvPr>
          <p:cNvGraphicFramePr>
            <a:graphicFrameLocks noGrp="1"/>
          </p:cNvGraphicFramePr>
          <p:nvPr>
            <p:extLst>
              <p:ext uri="{D42A27DB-BD31-4B8C-83A1-F6EECF244321}">
                <p14:modId xmlns:p14="http://schemas.microsoft.com/office/powerpoint/2010/main" val="4215486581"/>
              </p:ext>
            </p:extLst>
          </p:nvPr>
        </p:nvGraphicFramePr>
        <p:xfrm>
          <a:off x="487326" y="2928525"/>
          <a:ext cx="11049000" cy="3710940"/>
        </p:xfrm>
        <a:graphic>
          <a:graphicData uri="http://schemas.openxmlformats.org/drawingml/2006/table">
            <a:tbl>
              <a:tblPr firstRow="1" bandRow="1">
                <a:tableStyleId>{5C22544A-7EE6-4342-B048-85BDC9FD1C3A}</a:tableStyleId>
              </a:tblPr>
              <a:tblGrid>
                <a:gridCol w="2681176">
                  <a:extLst>
                    <a:ext uri="{9D8B030D-6E8A-4147-A177-3AD203B41FA5}">
                      <a16:colId xmlns:a16="http://schemas.microsoft.com/office/drawing/2014/main" val="3790149660"/>
                    </a:ext>
                  </a:extLst>
                </a:gridCol>
                <a:gridCol w="2843324">
                  <a:extLst>
                    <a:ext uri="{9D8B030D-6E8A-4147-A177-3AD203B41FA5}">
                      <a16:colId xmlns:a16="http://schemas.microsoft.com/office/drawing/2014/main" val="4012338584"/>
                    </a:ext>
                  </a:extLst>
                </a:gridCol>
                <a:gridCol w="2762250">
                  <a:extLst>
                    <a:ext uri="{9D8B030D-6E8A-4147-A177-3AD203B41FA5}">
                      <a16:colId xmlns:a16="http://schemas.microsoft.com/office/drawing/2014/main" val="1278500794"/>
                    </a:ext>
                  </a:extLst>
                </a:gridCol>
                <a:gridCol w="2762250">
                  <a:extLst>
                    <a:ext uri="{9D8B030D-6E8A-4147-A177-3AD203B41FA5}">
                      <a16:colId xmlns:a16="http://schemas.microsoft.com/office/drawing/2014/main" val="3923178152"/>
                    </a:ext>
                  </a:extLst>
                </a:gridCol>
              </a:tblGrid>
              <a:tr h="3639102">
                <a:tc>
                  <a:txBody>
                    <a:bodyPr/>
                    <a:lstStyle/>
                    <a:p>
                      <a:r>
                        <a:rPr lang="en-GB" sz="1300" b="0" dirty="0">
                          <a:solidFill>
                            <a:srgbClr val="000000"/>
                          </a:solidFill>
                          <a:latin typeface="+mn-lt"/>
                        </a:rPr>
                        <a:t>Most environmental claims are likely to be about things that can be measured against the evidence. They are likely to be objective or factual claims, or</a:t>
                      </a:r>
                    </a:p>
                    <a:p>
                      <a:r>
                        <a:rPr lang="en-GB" sz="1300" b="0" dirty="0">
                          <a:solidFill>
                            <a:srgbClr val="000000"/>
                          </a:solidFill>
                          <a:latin typeface="+mn-lt"/>
                        </a:rPr>
                        <a:t>based on underlying facts, that are capable of substantiation. That is likely to apply even to claims that products, for example, are the ‘cleanest,’ ‘safest’ or ‘best’ for the environment. Those are matters which can be tested against a</a:t>
                      </a:r>
                    </a:p>
                    <a:p>
                      <a:r>
                        <a:rPr lang="en-GB" sz="1300" b="0" dirty="0">
                          <a:solidFill>
                            <a:srgbClr val="000000"/>
                          </a:solidFill>
                          <a:latin typeface="+mn-lt"/>
                        </a:rPr>
                        <a:t>range of measures for which evidence can be gathered.</a:t>
                      </a:r>
                    </a:p>
                    <a:p>
                      <a:endParaRPr lang="en-GB" sz="1300" b="0" dirty="0">
                        <a:solidFill>
                          <a:srgbClr val="000000"/>
                        </a:solidFill>
                        <a:latin typeface="+mn-lt"/>
                      </a:endParaRPr>
                    </a:p>
                  </a:txBody>
                  <a:tcPr>
                    <a:solidFill>
                      <a:schemeClr val="accent1"/>
                    </a:solidFill>
                  </a:tcPr>
                </a:tc>
                <a:tc>
                  <a:txBody>
                    <a:bodyPr/>
                    <a:lstStyle/>
                    <a:p>
                      <a:r>
                        <a:rPr lang="en-GB" sz="1250" b="0" dirty="0">
                          <a:solidFill>
                            <a:srgbClr val="000000"/>
                          </a:solidFill>
                          <a:latin typeface="+mn-lt"/>
                        </a:rPr>
                        <a:t>What is required will depend on the nature of the product and the claim being made. In general, the evidence should be robust, credible and up to date. It may come from published research or studies a business has commissioned. The more independent and widely supported the evidence, the more likely it will be to support a claim. </a:t>
                      </a:r>
                    </a:p>
                    <a:p>
                      <a:r>
                        <a:rPr lang="en-GB" sz="1250" b="0" dirty="0">
                          <a:solidFill>
                            <a:srgbClr val="000000"/>
                          </a:solidFill>
                          <a:latin typeface="+mn-lt"/>
                        </a:rPr>
                        <a:t>Broader and more ambitious claims (e.g. a product is ‘environmentally friendly’) may be more difficult to substantiate as it would require strong evidence about its impacts on the air, soil and water, its packaging, its components and production processes, its use and/or its disposal, etc. </a:t>
                      </a: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Where a claim is not based on accepted scientific or other evidence it is likely to be more difficult to substantiate. </a:t>
                      </a:r>
                    </a:p>
                    <a:p>
                      <a:pPr marL="0" indent="0">
                        <a:buNone/>
                      </a:pPr>
                      <a:r>
                        <a:rPr lang="en-GB" sz="1300" b="0" dirty="0">
                          <a:solidFill>
                            <a:srgbClr val="000000"/>
                          </a:solidFill>
                          <a:latin typeface="+mn-lt"/>
                        </a:rPr>
                        <a:t>Claims based on material that departs significantly from accepted scientific understanding or methodology, or for which there is conflicting evidence, are more likely to be misleading.</a:t>
                      </a:r>
                    </a:p>
                  </a:txBody>
                  <a:tcPr>
                    <a:solidFill>
                      <a:schemeClr val="accent1">
                        <a:lumMod val="40000"/>
                        <a:lumOff val="60000"/>
                      </a:schemeClr>
                    </a:solidFill>
                  </a:tcPr>
                </a:tc>
                <a:tc>
                  <a:txBody>
                    <a:bodyPr/>
                    <a:lstStyle/>
                    <a:p>
                      <a:pPr marL="0" indent="0">
                        <a:buNone/>
                      </a:pPr>
                      <a:r>
                        <a:rPr lang="en-GB" sz="1300" b="0" dirty="0">
                          <a:solidFill>
                            <a:srgbClr val="000000"/>
                          </a:solidFill>
                          <a:latin typeface="+mn-lt"/>
                        </a:rPr>
                        <a:t>Being able to demonstrate that the evidence for a claim has been subjected to independent scrutiny, particularly where it is complex or controversial, may</a:t>
                      </a:r>
                    </a:p>
                    <a:p>
                      <a:pPr marL="0" indent="0">
                        <a:buNone/>
                      </a:pPr>
                      <a:r>
                        <a:rPr lang="en-GB" sz="1300" b="0" dirty="0">
                          <a:solidFill>
                            <a:srgbClr val="000000"/>
                          </a:solidFill>
                          <a:latin typeface="+mn-lt"/>
                        </a:rPr>
                        <a:t>help ensure that it is robust. </a:t>
                      </a:r>
                    </a:p>
                  </a:txBody>
                  <a:tcPr>
                    <a:solidFill>
                      <a:schemeClr val="accent1">
                        <a:lumMod val="20000"/>
                        <a:lumOff val="80000"/>
                      </a:schemeClr>
                    </a:solidFill>
                  </a:tcPr>
                </a:tc>
                <a:extLst>
                  <a:ext uri="{0D108BD9-81ED-4DB2-BD59-A6C34878D82A}">
                    <a16:rowId xmlns:a16="http://schemas.microsoft.com/office/drawing/2014/main" val="1069080623"/>
                  </a:ext>
                </a:extLst>
              </a:tr>
            </a:tbl>
          </a:graphicData>
        </a:graphic>
      </p:graphicFrame>
      <p:sp>
        <p:nvSpPr>
          <p:cNvPr id="11" name="TextBox 10">
            <a:extLst>
              <a:ext uri="{FF2B5EF4-FFF2-40B4-BE49-F238E27FC236}">
                <a16:creationId xmlns:a16="http://schemas.microsoft.com/office/drawing/2014/main" id="{728D295C-39FE-DAE3-58F7-38C64DA40EAD}"/>
              </a:ext>
            </a:extLst>
          </p:cNvPr>
          <p:cNvSpPr txBox="1"/>
          <p:nvPr/>
        </p:nvSpPr>
        <p:spPr>
          <a:xfrm>
            <a:off x="11358052" y="1501576"/>
            <a:ext cx="550151" cy="369332"/>
          </a:xfrm>
          <a:prstGeom prst="rect">
            <a:avLst/>
          </a:prstGeom>
          <a:noFill/>
        </p:spPr>
        <p:txBody>
          <a:bodyPr wrap="none" rtlCol="0">
            <a:spAutoFit/>
          </a:bodyPr>
          <a:lstStyle/>
          <a:p>
            <a:r>
              <a:rPr lang="en-GB" dirty="0"/>
              <a:t>1/2</a:t>
            </a:r>
          </a:p>
        </p:txBody>
      </p:sp>
    </p:spTree>
    <p:extLst>
      <p:ext uri="{BB962C8B-B14F-4D97-AF65-F5344CB8AC3E}">
        <p14:creationId xmlns:p14="http://schemas.microsoft.com/office/powerpoint/2010/main" val="1020435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Checkmark">
            <a:extLst>
              <a:ext uri="{FF2B5EF4-FFF2-40B4-BE49-F238E27FC236}">
                <a16:creationId xmlns:a16="http://schemas.microsoft.com/office/drawing/2014/main" id="{ED8AC4CA-184E-E7D7-976D-854DC1B58C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9661" y="207353"/>
            <a:ext cx="1019939" cy="1019939"/>
          </a:xfrm>
          <a:prstGeom prst="rect">
            <a:avLst/>
          </a:prstGeom>
        </p:spPr>
      </p:pic>
      <p:sp>
        <p:nvSpPr>
          <p:cNvPr id="3" name="Title 2">
            <a:extLst>
              <a:ext uri="{FF2B5EF4-FFF2-40B4-BE49-F238E27FC236}">
                <a16:creationId xmlns:a16="http://schemas.microsoft.com/office/drawing/2014/main" id="{93AD22D1-C5CD-0974-0DD5-5EDDDDD7FFC0}"/>
              </a:ext>
            </a:extLst>
          </p:cNvPr>
          <p:cNvSpPr>
            <a:spLocks noGrp="1"/>
          </p:cNvSpPr>
          <p:nvPr>
            <p:ph type="title"/>
          </p:nvPr>
        </p:nvSpPr>
        <p:spPr/>
        <p:txBody>
          <a:bodyPr/>
          <a:lstStyle/>
          <a:p>
            <a:r>
              <a:rPr lang="en-GB" b="1" dirty="0"/>
              <a:t>Before making a claim, ask yourself…</a:t>
            </a:r>
            <a:endParaRPr lang="en-GB" dirty="0"/>
          </a:p>
        </p:txBody>
      </p:sp>
      <p:graphicFrame>
        <p:nvGraphicFramePr>
          <p:cNvPr id="7" name="Diagram 6">
            <a:extLst>
              <a:ext uri="{FF2B5EF4-FFF2-40B4-BE49-F238E27FC236}">
                <a16:creationId xmlns:a16="http://schemas.microsoft.com/office/drawing/2014/main" id="{5A1F81EA-42FB-BDB6-C71C-25E8144552ED}"/>
              </a:ext>
            </a:extLst>
          </p:cNvPr>
          <p:cNvGraphicFramePr/>
          <p:nvPr>
            <p:extLst>
              <p:ext uri="{D42A27DB-BD31-4B8C-83A1-F6EECF244321}">
                <p14:modId xmlns:p14="http://schemas.microsoft.com/office/powerpoint/2010/main" val="2997188978"/>
              </p:ext>
            </p:extLst>
          </p:nvPr>
        </p:nvGraphicFramePr>
        <p:xfrm>
          <a:off x="487327" y="1501576"/>
          <a:ext cx="11048999" cy="1294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Table 8">
            <a:extLst>
              <a:ext uri="{FF2B5EF4-FFF2-40B4-BE49-F238E27FC236}">
                <a16:creationId xmlns:a16="http://schemas.microsoft.com/office/drawing/2014/main" id="{3D680756-32BD-4287-F8BF-E0077EC375DC}"/>
              </a:ext>
            </a:extLst>
          </p:cNvPr>
          <p:cNvGraphicFramePr>
            <a:graphicFrameLocks noGrp="1"/>
          </p:cNvGraphicFramePr>
          <p:nvPr>
            <p:extLst>
              <p:ext uri="{D42A27DB-BD31-4B8C-83A1-F6EECF244321}">
                <p14:modId xmlns:p14="http://schemas.microsoft.com/office/powerpoint/2010/main" val="3287333038"/>
              </p:ext>
            </p:extLst>
          </p:nvPr>
        </p:nvGraphicFramePr>
        <p:xfrm>
          <a:off x="487326" y="2928525"/>
          <a:ext cx="11049000" cy="385572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3790149660"/>
                    </a:ext>
                  </a:extLst>
                </a:gridCol>
                <a:gridCol w="2762250">
                  <a:extLst>
                    <a:ext uri="{9D8B030D-6E8A-4147-A177-3AD203B41FA5}">
                      <a16:colId xmlns:a16="http://schemas.microsoft.com/office/drawing/2014/main" val="4012338584"/>
                    </a:ext>
                  </a:extLst>
                </a:gridCol>
                <a:gridCol w="2762250">
                  <a:extLst>
                    <a:ext uri="{9D8B030D-6E8A-4147-A177-3AD203B41FA5}">
                      <a16:colId xmlns:a16="http://schemas.microsoft.com/office/drawing/2014/main" val="1278500794"/>
                    </a:ext>
                  </a:extLst>
                </a:gridCol>
                <a:gridCol w="2762250">
                  <a:extLst>
                    <a:ext uri="{9D8B030D-6E8A-4147-A177-3AD203B41FA5}">
                      <a16:colId xmlns:a16="http://schemas.microsoft.com/office/drawing/2014/main" val="3923178152"/>
                    </a:ext>
                  </a:extLst>
                </a:gridCol>
              </a:tblGrid>
              <a:tr h="3639102">
                <a:tc>
                  <a:txBody>
                    <a:bodyPr/>
                    <a:lstStyle/>
                    <a:p>
                      <a:r>
                        <a:rPr lang="en-GB" sz="1300" b="0" dirty="0">
                          <a:solidFill>
                            <a:srgbClr val="000000"/>
                          </a:solidFill>
                          <a:latin typeface="+mn-lt"/>
                        </a:rPr>
                        <a:t>It is also important to keep claims under review and it may be necessary to revisit them, and the evidence that supports them, over time. Keeping evidence up to date is likely to be particularly important where claims are</a:t>
                      </a:r>
                    </a:p>
                    <a:p>
                      <a:r>
                        <a:rPr lang="en-GB" sz="1300" b="0" dirty="0">
                          <a:solidFill>
                            <a:srgbClr val="000000"/>
                          </a:solidFill>
                          <a:latin typeface="+mn-lt"/>
                        </a:rPr>
                        <a:t>maintained for longer periods or in areas where scientific understanding or consumers’ expectations are developing quickly.</a:t>
                      </a:r>
                    </a:p>
                  </a:txBody>
                  <a:tcPr>
                    <a:solidFill>
                      <a:schemeClr val="accent1"/>
                    </a:solidFill>
                  </a:tcPr>
                </a:tc>
                <a:tc>
                  <a:txBody>
                    <a:bodyPr/>
                    <a:lstStyle/>
                    <a:p>
                      <a:r>
                        <a:rPr lang="en-GB" sz="1300" b="0" dirty="0">
                          <a:solidFill>
                            <a:srgbClr val="000000"/>
                          </a:solidFill>
                          <a:latin typeface="+mn-lt"/>
                        </a:rPr>
                        <a:t>If you are using, for example, the results of laboratory tests to support a claim about the way in which a product might break down over time, does this</a:t>
                      </a:r>
                    </a:p>
                    <a:p>
                      <a:r>
                        <a:rPr lang="en-GB" sz="1300" b="0" dirty="0">
                          <a:solidFill>
                            <a:srgbClr val="000000"/>
                          </a:solidFill>
                          <a:latin typeface="+mn-lt"/>
                        </a:rPr>
                        <a:t>reflect conditions that will generally or normally be experienced by consumers</a:t>
                      </a:r>
                    </a:p>
                    <a:p>
                      <a:r>
                        <a:rPr lang="en-GB" sz="1300" b="0" dirty="0">
                          <a:solidFill>
                            <a:srgbClr val="000000"/>
                          </a:solidFill>
                          <a:latin typeface="+mn-lt"/>
                        </a:rPr>
                        <a:t>in the ‘real world’? If a claim is based on evidence where the conditions are unlikely to be replicated in normal day-to-day use, or only replicated in very</a:t>
                      </a:r>
                    </a:p>
                    <a:p>
                      <a:r>
                        <a:rPr lang="en-GB" sz="1300" b="0" dirty="0">
                          <a:solidFill>
                            <a:srgbClr val="000000"/>
                          </a:solidFill>
                          <a:latin typeface="+mn-lt"/>
                        </a:rPr>
                        <a:t>specific circumstances, then it could be misleading.</a:t>
                      </a:r>
                    </a:p>
                  </a:txBody>
                  <a:tcPr>
                    <a:solidFill>
                      <a:schemeClr val="accent1">
                        <a:lumMod val="60000"/>
                        <a:lumOff val="40000"/>
                      </a:schemeClr>
                    </a:solidFill>
                  </a:tcPr>
                </a:tc>
                <a:tc>
                  <a:txBody>
                    <a:bodyPr/>
                    <a:lstStyle/>
                    <a:p>
                      <a:pPr marL="0" indent="0">
                        <a:buNone/>
                      </a:pPr>
                      <a:r>
                        <a:rPr lang="en-GB" sz="1300" b="0" dirty="0">
                          <a:solidFill>
                            <a:srgbClr val="000000"/>
                          </a:solidFill>
                          <a:latin typeface="+mn-lt"/>
                        </a:rPr>
                        <a:t>Businesses, including manufacturers and those further up the supply chain, that engage in commercial practices directly connected with promoting the</a:t>
                      </a:r>
                    </a:p>
                    <a:p>
                      <a:pPr marL="0" indent="0">
                        <a:buNone/>
                      </a:pPr>
                      <a:r>
                        <a:rPr lang="en-GB" sz="1300" b="0" dirty="0">
                          <a:solidFill>
                            <a:srgbClr val="000000"/>
                          </a:solidFill>
                          <a:latin typeface="+mn-lt"/>
                        </a:rPr>
                        <a:t>sale or supply of products to consumers are responsible for the impact of those practices.</a:t>
                      </a:r>
                    </a:p>
                    <a:p>
                      <a:pPr marL="0" indent="0">
                        <a:buNone/>
                      </a:pPr>
                      <a:r>
                        <a:rPr lang="en-GB" sz="1300" b="0" dirty="0">
                          <a:solidFill>
                            <a:srgbClr val="000000"/>
                          </a:solidFill>
                          <a:latin typeface="+mn-lt"/>
                        </a:rPr>
                        <a:t>Where one business manufactures or supplies products to another, whether</a:t>
                      </a:r>
                    </a:p>
                    <a:p>
                      <a:pPr marL="0" indent="0">
                        <a:buNone/>
                      </a:pPr>
                      <a:r>
                        <a:rPr lang="en-GB" sz="1300" b="0" dirty="0">
                          <a:solidFill>
                            <a:srgbClr val="000000"/>
                          </a:solidFill>
                          <a:latin typeface="+mn-lt"/>
                        </a:rPr>
                        <a:t>for resale or incorporation into other products, both businesses may be liable for claims and may have to substantiate them. Businesses should make sure</a:t>
                      </a:r>
                    </a:p>
                    <a:p>
                      <a:pPr marL="0" indent="0">
                        <a:buNone/>
                      </a:pPr>
                      <a:r>
                        <a:rPr lang="en-GB" sz="1300" b="0" dirty="0">
                          <a:solidFill>
                            <a:srgbClr val="000000"/>
                          </a:solidFill>
                          <a:latin typeface="+mn-lt"/>
                        </a:rPr>
                        <a:t>they can do so. That may mean ensuring they obtain evidence from others in the supply chain.</a:t>
                      </a:r>
                    </a:p>
                  </a:txBody>
                  <a:tcPr>
                    <a:solidFill>
                      <a:schemeClr val="accent1">
                        <a:lumMod val="40000"/>
                        <a:lumOff val="60000"/>
                      </a:schemeClr>
                    </a:solidFill>
                  </a:tcPr>
                </a:tc>
                <a:tc>
                  <a:txBody>
                    <a:bodyPr/>
                    <a:lstStyle/>
                    <a:p>
                      <a:pPr marL="0" indent="0">
                        <a:buNone/>
                      </a:pPr>
                      <a:r>
                        <a:rPr lang="en-GB" sz="1300" b="0" dirty="0">
                          <a:solidFill>
                            <a:srgbClr val="000000"/>
                          </a:solidFill>
                          <a:latin typeface="+mn-lt"/>
                        </a:rPr>
                        <a:t>Claims are less likely to mislead where the supporting evidence is publicly available and it is clear where and how consumers can verify the claims. This will help those who are interested in understanding a claim in more</a:t>
                      </a:r>
                    </a:p>
                    <a:p>
                      <a:pPr marL="0" indent="0">
                        <a:buNone/>
                      </a:pPr>
                      <a:r>
                        <a:rPr lang="en-GB" sz="1300" b="0" dirty="0">
                          <a:solidFill>
                            <a:srgbClr val="000000"/>
                          </a:solidFill>
                          <a:latin typeface="+mn-lt"/>
                        </a:rPr>
                        <a:t>detail. Where a claim makes specific reference to the evidence that supports it, for example, to a study or survey, this should be publicly available in a way that is easily accessible to consumers.</a:t>
                      </a:r>
                    </a:p>
                  </a:txBody>
                  <a:tcPr>
                    <a:solidFill>
                      <a:schemeClr val="accent1">
                        <a:lumMod val="20000"/>
                        <a:lumOff val="80000"/>
                      </a:schemeClr>
                    </a:solidFill>
                  </a:tcPr>
                </a:tc>
                <a:extLst>
                  <a:ext uri="{0D108BD9-81ED-4DB2-BD59-A6C34878D82A}">
                    <a16:rowId xmlns:a16="http://schemas.microsoft.com/office/drawing/2014/main" val="1069080623"/>
                  </a:ext>
                </a:extLst>
              </a:tr>
            </a:tbl>
          </a:graphicData>
        </a:graphic>
      </p:graphicFrame>
      <p:sp>
        <p:nvSpPr>
          <p:cNvPr id="2" name="TextBox 1">
            <a:extLst>
              <a:ext uri="{FF2B5EF4-FFF2-40B4-BE49-F238E27FC236}">
                <a16:creationId xmlns:a16="http://schemas.microsoft.com/office/drawing/2014/main" id="{60C1931B-00BC-179C-8D67-0E7FD0E8F7B2}"/>
              </a:ext>
            </a:extLst>
          </p:cNvPr>
          <p:cNvSpPr txBox="1"/>
          <p:nvPr/>
        </p:nvSpPr>
        <p:spPr>
          <a:xfrm>
            <a:off x="11358052" y="1501576"/>
            <a:ext cx="590226" cy="369332"/>
          </a:xfrm>
          <a:prstGeom prst="rect">
            <a:avLst/>
          </a:prstGeom>
          <a:noFill/>
        </p:spPr>
        <p:txBody>
          <a:bodyPr wrap="none" rtlCol="0">
            <a:spAutoFit/>
          </a:bodyPr>
          <a:lstStyle/>
          <a:p>
            <a:r>
              <a:rPr lang="en-GB" dirty="0"/>
              <a:t>2/2</a:t>
            </a:r>
          </a:p>
        </p:txBody>
      </p:sp>
    </p:spTree>
    <p:extLst>
      <p:ext uri="{BB962C8B-B14F-4D97-AF65-F5344CB8AC3E}">
        <p14:creationId xmlns:p14="http://schemas.microsoft.com/office/powerpoint/2010/main" val="977286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AC12-7575-C19C-12E1-D127E1D84FB5}"/>
              </a:ext>
            </a:extLst>
          </p:cNvPr>
          <p:cNvSpPr>
            <a:spLocks noGrp="1"/>
          </p:cNvSpPr>
          <p:nvPr>
            <p:ph type="title"/>
          </p:nvPr>
        </p:nvSpPr>
        <p:spPr/>
        <p:txBody>
          <a:bodyPr/>
          <a:lstStyle/>
          <a:p>
            <a:r>
              <a:rPr lang="en-GB" dirty="0"/>
              <a:t>Green Claims Code Checklist</a:t>
            </a:r>
          </a:p>
        </p:txBody>
      </p:sp>
    </p:spTree>
    <p:extLst>
      <p:ext uri="{BB962C8B-B14F-4D97-AF65-F5344CB8AC3E}">
        <p14:creationId xmlns:p14="http://schemas.microsoft.com/office/powerpoint/2010/main" val="23113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2767EE-2BAB-0B70-AADD-EE23550959CD}"/>
              </a:ext>
            </a:extLst>
          </p:cNvPr>
          <p:cNvSpPr>
            <a:spLocks noGrp="1"/>
          </p:cNvSpPr>
          <p:nvPr>
            <p:ph type="body" sz="quarter" idx="11"/>
          </p:nvPr>
        </p:nvSpPr>
        <p:spPr>
          <a:xfrm>
            <a:off x="390524" y="1165412"/>
            <a:ext cx="11569828" cy="5386201"/>
          </a:xfrm>
        </p:spPr>
        <p:txBody>
          <a:bodyPr/>
          <a:lstStyle/>
          <a:p>
            <a:pPr marL="0" indent="0">
              <a:buNone/>
            </a:pPr>
            <a:r>
              <a:rPr lang="en-GB" sz="1400" kern="100" dirty="0">
                <a:solidFill>
                  <a:srgbClr val="404040"/>
                </a:solidFill>
                <a:effectLst/>
                <a:ea typeface="Calibri" panose="020F0502020204030204" pitchFamily="34" charset="0"/>
                <a:cs typeface="Times New Roman" panose="02020603050405020304" pitchFamily="18" charset="0"/>
              </a:rPr>
              <a:t>When making a green claim, your business should be able to answer ‘yes’ or agree to each of the following statements:</a:t>
            </a:r>
          </a:p>
          <a:p>
            <a:pPr marL="0" indent="0">
              <a:spcBef>
                <a:spcPts val="0"/>
              </a:spcBef>
              <a:buNone/>
            </a:pPr>
            <a:r>
              <a:rPr lang="en-GB" sz="1400" kern="100" dirty="0">
                <a:effectLst/>
                <a:ea typeface="Calibri" panose="020F0502020204030204" pitchFamily="34" charset="0"/>
                <a:cs typeface="Times New Roman" panose="02020603050405020304" pitchFamily="18" charset="0"/>
              </a:rPr>
              <a:t>  </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 claim is accurate and clear for all to understand.</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There’s up-to-date, credible evidence to show that the green claim is true.</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 claim clearly tells the whole story of a product or service; or relates to one part of the product or service without misleading people about the other parts or the overall impact on the environment.</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 claim doesn’t contain partially correct or incorrect aspects or conditions that apply.</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Where general claims - for example “eco-friendly”, “green” or “sustainable” are being made, the claim reflects the whole life cycle of the brand, product, business or service and is justified by the evidence.</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If conditions or caveats apply to the claim, they’re clearly set out and can be understood by all.</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 claim won’t mislead customers or other suppliers.</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 claim doesn’t exaggerate its positive environmental impact, or contain anything untrue – whether clearly stated or implied.</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Durability or disposability information is clearly explained and labelled.</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The claim doesn’t miss out or hide information about the environmental impact that people need to make informed choices.</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Information that really can’t fit into the claim can be easily accessed by customers in another way, for example a QR code, website etc.</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Features or benefits that are necessary standard features or legal requirements of that product or service type, aren’t claimed as environmental benefits.</a:t>
            </a:r>
          </a:p>
          <a:p>
            <a:pPr marL="0" lvl="0" indent="0">
              <a:lnSpc>
                <a:spcPct val="107000"/>
              </a:lnSpc>
              <a:spcBef>
                <a:spcPts val="600"/>
              </a:spcBef>
              <a:buNone/>
              <a:tabLst>
                <a:tab pos="457200" algn="l"/>
              </a:tabLst>
            </a:pPr>
            <a:r>
              <a:rPr lang="en-GB" sz="1400" kern="100" dirty="0">
                <a:solidFill>
                  <a:schemeClr val="accent1"/>
                </a:solidFill>
                <a:effectLst/>
                <a:ea typeface="Calibri" panose="020F0502020204030204" pitchFamily="34" charset="0"/>
                <a:cs typeface="Times New Roman" panose="02020603050405020304" pitchFamily="18" charset="0"/>
                <a:sym typeface="Wingdings" panose="05000000000000000000" pitchFamily="2" charset="2"/>
              </a:rPr>
              <a:t></a:t>
            </a:r>
            <a:r>
              <a:rPr lang="en-GB" sz="1400" kern="100" dirty="0">
                <a:solidFill>
                  <a:srgbClr val="404040"/>
                </a:solidFill>
                <a:effectLst/>
                <a:ea typeface="Calibri" panose="020F0502020204030204" pitchFamily="34" charset="0"/>
                <a:cs typeface="Times New Roman" panose="02020603050405020304" pitchFamily="18" charset="0"/>
                <a:sym typeface="Wingdings" panose="05000000000000000000" pitchFamily="2" charset="2"/>
              </a:rPr>
              <a:t> </a:t>
            </a:r>
            <a:r>
              <a:rPr lang="en-GB" sz="1400" kern="100" dirty="0">
                <a:solidFill>
                  <a:srgbClr val="404040"/>
                </a:solidFill>
                <a:effectLst/>
                <a:ea typeface="Calibri" panose="020F0502020204030204" pitchFamily="34" charset="0"/>
                <a:cs typeface="Times New Roman" panose="02020603050405020304" pitchFamily="18" charset="0"/>
              </a:rPr>
              <a:t>If a comparison is being used, the basis of it is fair and accurate, and is clear for all to understand.</a:t>
            </a:r>
          </a:p>
          <a:p>
            <a:pPr marL="0" indent="0">
              <a:buNone/>
            </a:pPr>
            <a:r>
              <a:rPr lang="en-GB" sz="1050" dirty="0">
                <a:solidFill>
                  <a:schemeClr val="accent5"/>
                </a:solidFill>
              </a:rPr>
              <a:t>Reference: </a:t>
            </a:r>
            <a:r>
              <a:rPr lang="en-GB" sz="1050" dirty="0">
                <a:solidFill>
                  <a:schemeClr val="accent5"/>
                </a:solidFill>
                <a:hlinkClick r:id="rId2"/>
              </a:rPr>
              <a:t>https://www.gov.uk/government/publications/green-claims-code-making-environmental-claims/green-claims-and-your-business</a:t>
            </a:r>
            <a:endParaRPr lang="en-GB" sz="1050" dirty="0">
              <a:solidFill>
                <a:schemeClr val="accent5"/>
              </a:solidFill>
            </a:endParaRPr>
          </a:p>
          <a:p>
            <a:pPr marL="0" indent="0">
              <a:buNone/>
            </a:pPr>
            <a:endParaRPr lang="en-GB" sz="1400" dirty="0">
              <a:solidFill>
                <a:schemeClr val="accent5"/>
              </a:solidFill>
            </a:endParaRPr>
          </a:p>
        </p:txBody>
      </p:sp>
      <p:sp>
        <p:nvSpPr>
          <p:cNvPr id="3" name="Title 2">
            <a:extLst>
              <a:ext uri="{FF2B5EF4-FFF2-40B4-BE49-F238E27FC236}">
                <a16:creationId xmlns:a16="http://schemas.microsoft.com/office/drawing/2014/main" id="{5D59E89D-AF45-F345-7BA8-FFA66FF4AC78}"/>
              </a:ext>
            </a:extLst>
          </p:cNvPr>
          <p:cNvSpPr>
            <a:spLocks noGrp="1"/>
          </p:cNvSpPr>
          <p:nvPr>
            <p:ph type="title"/>
          </p:nvPr>
        </p:nvSpPr>
        <p:spPr>
          <a:xfrm>
            <a:off x="390525" y="365125"/>
            <a:ext cx="10169106" cy="800287"/>
          </a:xfrm>
        </p:spPr>
        <p:txBody>
          <a:bodyPr/>
          <a:lstStyle/>
          <a:p>
            <a:r>
              <a:rPr lang="en-GB" b="1" dirty="0"/>
              <a:t>Green Claims Code Checklist</a:t>
            </a:r>
          </a:p>
        </p:txBody>
      </p:sp>
    </p:spTree>
    <p:extLst>
      <p:ext uri="{BB962C8B-B14F-4D97-AF65-F5344CB8AC3E}">
        <p14:creationId xmlns:p14="http://schemas.microsoft.com/office/powerpoint/2010/main" val="980144415"/>
      </p:ext>
    </p:extLst>
  </p:cSld>
  <p:clrMapOvr>
    <a:masterClrMapping/>
  </p:clrMapOvr>
</p:sld>
</file>

<file path=ppt/theme/theme1.xml><?xml version="1.0" encoding="utf-8"?>
<a:theme xmlns:a="http://schemas.openxmlformats.org/drawingml/2006/main" name="Custom Design">
  <a:themeElements>
    <a:clrScheme name="PPA">
      <a:dk1>
        <a:srgbClr val="30373F"/>
      </a:dk1>
      <a:lt1>
        <a:srgbClr val="E9E2DB"/>
      </a:lt1>
      <a:dk2>
        <a:srgbClr val="5600E1"/>
      </a:dk2>
      <a:lt2>
        <a:srgbClr val="E9E2DB"/>
      </a:lt2>
      <a:accent1>
        <a:srgbClr val="FF6025"/>
      </a:accent1>
      <a:accent2>
        <a:srgbClr val="FFACB8"/>
      </a:accent2>
      <a:accent3>
        <a:srgbClr val="5600E1"/>
      </a:accent3>
      <a:accent4>
        <a:srgbClr val="E9E2DB"/>
      </a:accent4>
      <a:accent5>
        <a:srgbClr val="30373F"/>
      </a:accent5>
      <a:accent6>
        <a:srgbClr val="FFB59B"/>
      </a:accent6>
      <a:hlink>
        <a:srgbClr val="FF6025"/>
      </a:hlink>
      <a:folHlink>
        <a:srgbClr val="FFACB8"/>
      </a:folHlink>
    </a:clrScheme>
    <a:fontScheme name="PPA">
      <a:majorFont>
        <a:latin typeface="Lexend Deca SemiBold"/>
        <a:ea typeface=""/>
        <a:cs typeface=""/>
      </a:majorFont>
      <a:minorFont>
        <a:latin typeface="Lo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22741</TotalTime>
  <Words>5897</Words>
  <Application>Microsoft Office PowerPoint</Application>
  <PresentationFormat>Widescreen</PresentationFormat>
  <Paragraphs>497</Paragraphs>
  <Slides>31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Lora</vt:lpstr>
      <vt:lpstr>Custom Design</vt:lpstr>
      <vt:lpstr>Green Claims Code Guide</vt:lpstr>
      <vt:lpstr>Purpose of this document</vt:lpstr>
      <vt:lpstr>Content</vt:lpstr>
      <vt:lpstr>Introduction to the Green Claims Code</vt:lpstr>
      <vt:lpstr>What are green claims?</vt:lpstr>
      <vt:lpstr>Background to the Green Claims Code</vt:lpstr>
      <vt:lpstr>Green Claims Code Principles</vt:lpstr>
      <vt:lpstr>Green Claims Code Principles detailed</vt:lpstr>
      <vt:lpstr>Green Claims Code Principles</vt:lpstr>
      <vt:lpstr>Claims must be truthful and accurate</vt:lpstr>
      <vt:lpstr>Before making a claim, ask yourself…</vt:lpstr>
      <vt:lpstr>Before making a claim, ask yourself…</vt:lpstr>
      <vt:lpstr>Green Claims Code Principles</vt:lpstr>
      <vt:lpstr>Claims must clear and unambiguous</vt:lpstr>
      <vt:lpstr>Before making a claim, ask yourself…</vt:lpstr>
      <vt:lpstr>Green Claims Code Principles</vt:lpstr>
      <vt:lpstr>Claims must not omit or hide important relevant information </vt:lpstr>
      <vt:lpstr>Before making a claim, ask yourself…</vt:lpstr>
      <vt:lpstr>Before making a claim, ask yourself…</vt:lpstr>
      <vt:lpstr>Green Claims Code Principles</vt:lpstr>
      <vt:lpstr>Comparisons must be fair and meaningful </vt:lpstr>
      <vt:lpstr>Before making a claim, ask yourself…</vt:lpstr>
      <vt:lpstr>Green Claims Code Principles</vt:lpstr>
      <vt:lpstr>Claims must consider the full life cycle of the product or service </vt:lpstr>
      <vt:lpstr>Before making a claim, ask yourself…</vt:lpstr>
      <vt:lpstr>Green Claims Code Principles</vt:lpstr>
      <vt:lpstr>Claims must be substantiated</vt:lpstr>
      <vt:lpstr>Before making a claim, ask yourself…</vt:lpstr>
      <vt:lpstr>Before making a claim, ask yourself…</vt:lpstr>
      <vt:lpstr>Green Claims Code Checklist</vt:lpstr>
      <vt:lpstr>Green Claims Code Checklist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PPA Sustainability Update</dc:title>
  <dc:creator>Stephanie Egee</dc:creator>
  <cp:lastModifiedBy>Stephanie Egee</cp:lastModifiedBy>
  <cp:revision>10</cp:revision>
  <dcterms:created xsi:type="dcterms:W3CDTF">2023-05-19T08:48:13Z</dcterms:created>
  <dcterms:modified xsi:type="dcterms:W3CDTF">2024-01-31T10:45:14Z</dcterms:modified>
</cp:coreProperties>
</file>